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78" r:id="rId2"/>
    <p:sldId id="258" r:id="rId3"/>
    <p:sldId id="259" r:id="rId4"/>
    <p:sldId id="279" r:id="rId5"/>
    <p:sldId id="271" r:id="rId6"/>
    <p:sldId id="280" r:id="rId7"/>
    <p:sldId id="281" r:id="rId8"/>
    <p:sldId id="282" r:id="rId9"/>
    <p:sldId id="277" r:id="rId10"/>
  </p:sldIdLst>
  <p:sldSz cx="12192000" cy="6858000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91835732-33AB-4FEB-AF0F-AEEC98BA6442}">
          <p14:sldIdLst>
            <p14:sldId id="278"/>
            <p14:sldId id="258"/>
            <p14:sldId id="259"/>
          </p14:sldIdLst>
        </p14:section>
        <p14:section name="Névtelen szakasz" id="{E033EF6A-3C83-4642-8F22-7B01C6D2538B}">
          <p14:sldIdLst>
            <p14:sldId id="279"/>
            <p14:sldId id="271"/>
            <p14:sldId id="280"/>
            <p14:sldId id="281"/>
            <p14:sldId id="282"/>
          </p14:sldIdLst>
        </p14:section>
        <p14:section name="Névtelen szakasz" id="{8C7BC508-7D29-45DA-92F4-915765795FC8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0FD6C-75A2-4668-B4EE-C14455078867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ADB27-E231-49F7-AE23-88CF34D8F9A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88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5C2CC-0F3F-42D3-A75E-437394E3469F}" type="datetimeFigureOut">
              <a:rPr lang="hu-HU" smtClean="0"/>
              <a:t>2026. 03. 09.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93073-32DB-4019-8E97-BF810369FC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413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2026. 03. 09.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27841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6266767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2026. 03. 09.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42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2026. 03. 09.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218544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2026. 03. 09.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50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2026. 03. 09.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771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0311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2026. 03. 09.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019234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2026. 03. 09.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2839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5994400" y="2286000"/>
            <a:ext cx="58928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5994400" y="3886200"/>
            <a:ext cx="57912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/>
              <a:t>Click to edit Alcím</a:t>
            </a:r>
          </a:p>
          <a:p>
            <a:pPr lv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21376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D05FFA-4383-4574-9830-A5FF25BE8406}" type="datetimeFigureOut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2026. 03. 09.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4ECFDF-B4B8-4D79-9C23-DD008FAF0A0B}" type="slidenum">
              <a:rPr kumimoji="0" lang="hu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407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71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17E24B3-26BB-067E-6673-A31E6BF37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7979" y="1659119"/>
            <a:ext cx="8729221" cy="3370082"/>
          </a:xfrm>
        </p:spPr>
        <p:txBody>
          <a:bodyPr/>
          <a:lstStyle/>
          <a:p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Inaktív személyek bevonása </a:t>
            </a:r>
            <a:br>
              <a:rPr lang="hu-HU" sz="2000" dirty="0"/>
            </a:br>
            <a:r>
              <a:rPr lang="hu-HU" sz="2000" dirty="0"/>
              <a:t>a ”</a:t>
            </a:r>
            <a:r>
              <a:rPr lang="hu-HU" sz="2000" dirty="0" err="1"/>
              <a:t>baranya</a:t>
            </a:r>
            <a:r>
              <a:rPr lang="hu-HU" sz="2000" dirty="0"/>
              <a:t> segít” – (Baranya Paktum)</a:t>
            </a:r>
            <a:br>
              <a:rPr lang="hu-HU" sz="2000" dirty="0"/>
            </a:br>
            <a:r>
              <a:rPr lang="hu-HU" sz="2000" dirty="0"/>
              <a:t>foglalkoztatást elősegítő szolgáltatásaiba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/>
              <a:t>Magyar Máltai Szeretetszolgálat Egyesület</a:t>
            </a:r>
            <a:br>
              <a:rPr lang="hu-HU" sz="2000" dirty="0"/>
            </a:br>
            <a:br>
              <a:rPr lang="hu-HU" sz="2000" dirty="0"/>
            </a:b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TOP_PLUSZ-3.1.1-21-BA1-2022-00001</a:t>
            </a: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Pécs, 2026.03.10.</a:t>
            </a:r>
            <a:b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u-HU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					.</a:t>
            </a:r>
            <a:endParaRPr lang="hu-HU" sz="20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34CDAE5-87C6-EC93-6192-438F244B7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3" y="121914"/>
            <a:ext cx="5520097" cy="1678984"/>
          </a:xfrm>
          <a:prstGeom prst="rect">
            <a:avLst/>
          </a:prstGeom>
          <a:noFill/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E04F6FFF-2222-A94F-F616-F3533029B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50" y="651447"/>
            <a:ext cx="3556046" cy="6368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380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841665" y="1435101"/>
            <a:ext cx="10740736" cy="46910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2400" dirty="0"/>
              <a:t>„Baranya Paktum PLUSZ FET” tárgyban </a:t>
            </a:r>
          </a:p>
          <a:p>
            <a:pPr marL="0" indent="0" algn="ctr">
              <a:buNone/>
            </a:pPr>
            <a:r>
              <a:rPr lang="hu-HU" sz="2400" dirty="0"/>
              <a:t>indított nyílt közbeszerzési eljárás keretében</a:t>
            </a:r>
          </a:p>
          <a:p>
            <a:pPr marL="0" indent="0" algn="ctr">
              <a:buNone/>
            </a:pPr>
            <a:endParaRPr lang="hu-HU" sz="2400" dirty="0"/>
          </a:p>
          <a:p>
            <a:pPr marL="0" indent="0" algn="ctr">
              <a:buNone/>
            </a:pPr>
            <a:r>
              <a:rPr lang="hu-HU" sz="2400" b="1" dirty="0"/>
              <a:t>Inaktívak felkutatása és elhelyezkedésüket segítő, támogató szolgáltatások </a:t>
            </a:r>
            <a:r>
              <a:rPr lang="hu-HU" sz="2400" dirty="0"/>
              <a:t>nyújtására elnyert közbeszerzés</a:t>
            </a:r>
          </a:p>
          <a:p>
            <a:pPr marL="0" indent="0" algn="ctr">
              <a:buNone/>
            </a:pPr>
            <a:r>
              <a:rPr lang="hu-HU" sz="2400" b="1" dirty="0"/>
              <a:t>CÉL</a:t>
            </a:r>
            <a:r>
              <a:rPr lang="hu-HU" sz="2400" dirty="0"/>
              <a:t>:</a:t>
            </a:r>
          </a:p>
          <a:p>
            <a:pPr>
              <a:buFontTx/>
              <a:buChar char="-"/>
            </a:pPr>
            <a:r>
              <a:rPr lang="hu-HU" sz="2400" dirty="0"/>
              <a:t>munkaerőpiaci szempontból leghátrányosabb, nem regisztrált, nem tanuló, nem dolgozó </a:t>
            </a:r>
            <a:r>
              <a:rPr lang="hu-HU" sz="2400" b="1" dirty="0"/>
              <a:t>30 év feletti inaktív</a:t>
            </a:r>
            <a:r>
              <a:rPr lang="hu-HU" sz="2400" dirty="0"/>
              <a:t> személyek elérése</a:t>
            </a:r>
          </a:p>
          <a:p>
            <a:pPr>
              <a:buFontTx/>
              <a:buChar char="-"/>
            </a:pPr>
            <a:r>
              <a:rPr lang="hu-HU" sz="2400" dirty="0"/>
              <a:t>felkutatás és felmérés, folyamatos mentori háttértámogatás</a:t>
            </a:r>
          </a:p>
          <a:p>
            <a:pPr>
              <a:buFontTx/>
              <a:buChar char="-"/>
            </a:pPr>
            <a:r>
              <a:rPr lang="hu-HU" sz="2400" dirty="0"/>
              <a:t>foglalkoztathatósági esélyek javítása</a:t>
            </a:r>
          </a:p>
          <a:p>
            <a:pPr>
              <a:buFontTx/>
              <a:buChar char="-"/>
            </a:pPr>
            <a:r>
              <a:rPr lang="hu-HU" sz="2400" dirty="0"/>
              <a:t>delegálás a BAVKH Foglalkoztatási Osztály regisztrációjába, további szolgáltatásokba vonás céljából</a:t>
            </a:r>
          </a:p>
          <a:p>
            <a:pPr>
              <a:buFontTx/>
              <a:buChar char="-"/>
            </a:pPr>
            <a:r>
              <a:rPr lang="hu-HU" sz="2400" dirty="0"/>
              <a:t>regisztrációt követően további 3 hónapos utókövetés</a:t>
            </a:r>
          </a:p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8" y="44624"/>
            <a:ext cx="6925699" cy="864096"/>
          </a:xfrm>
        </p:spPr>
        <p:txBody>
          <a:bodyPr>
            <a:normAutofit/>
          </a:bodyPr>
          <a:lstStyle/>
          <a:p>
            <a:r>
              <a:rPr lang="hu-HU" dirty="0"/>
              <a:t>a Máltai szeretetszolgálat szerepe a projektben</a:t>
            </a:r>
          </a:p>
        </p:txBody>
      </p:sp>
    </p:spTree>
    <p:extLst>
      <p:ext uri="{BB962C8B-B14F-4D97-AF65-F5344CB8AC3E}">
        <p14:creationId xmlns:p14="http://schemas.microsoft.com/office/powerpoint/2010/main" val="883387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737755" y="1435101"/>
            <a:ext cx="10844645" cy="4691063"/>
          </a:xfrm>
        </p:spPr>
        <p:txBody>
          <a:bodyPr>
            <a:normAutofit fontScale="85000" lnSpcReduction="20000"/>
          </a:bodyPr>
          <a:lstStyle/>
          <a:p>
            <a:r>
              <a:rPr lang="hu-HU" sz="3000" dirty="0"/>
              <a:t>687 fő elérése (vállalás: 450 fő)</a:t>
            </a:r>
          </a:p>
          <a:p>
            <a:pPr lvl="0"/>
            <a:r>
              <a:rPr lang="hu-HU" sz="3000" dirty="0"/>
              <a:t>50 fő regisztrált (27 férfi, 23 2ő), </a:t>
            </a:r>
          </a:p>
          <a:p>
            <a:pPr lvl="0"/>
            <a:r>
              <a:rPr lang="hu-HU" sz="3000" dirty="0"/>
              <a:t>közülük képzésbe került 2 fő, </a:t>
            </a:r>
          </a:p>
          <a:p>
            <a:pPr lvl="0"/>
            <a:r>
              <a:rPr lang="hu-HU" sz="3000" dirty="0"/>
              <a:t>munkában 10 fő, </a:t>
            </a:r>
          </a:p>
          <a:p>
            <a:pPr marL="0" lvl="0" indent="0">
              <a:buNone/>
            </a:pPr>
            <a:r>
              <a:rPr lang="hu-HU" sz="3000" dirty="0"/>
              <a:t>	- ebből közfoglalkozatott: 3 fő,  </a:t>
            </a:r>
          </a:p>
          <a:p>
            <a:pPr marL="0" lvl="0" indent="0">
              <a:buNone/>
            </a:pPr>
            <a:r>
              <a:rPr lang="hu-HU" sz="3000" dirty="0"/>
              <a:t>	- bértámogatással 3 fő, </a:t>
            </a:r>
          </a:p>
          <a:p>
            <a:pPr marL="0" lvl="0" indent="0">
              <a:buNone/>
            </a:pPr>
            <a:r>
              <a:rPr lang="hu-HU" sz="3000" dirty="0"/>
              <a:t>	- önállóan elhelyezkedett 4 fő </a:t>
            </a:r>
          </a:p>
          <a:p>
            <a:pPr marL="0" lvl="0" indent="0">
              <a:buNone/>
            </a:pPr>
            <a:endParaRPr lang="hu-HU" sz="3000" dirty="0"/>
          </a:p>
          <a:p>
            <a:pPr marL="0" lvl="0" indent="0">
              <a:buNone/>
            </a:pPr>
            <a:r>
              <a:rPr lang="hu-HU" sz="3000" dirty="0"/>
              <a:t>Tapasztalat: </a:t>
            </a:r>
          </a:p>
          <a:p>
            <a:pPr marL="0" lvl="0" indent="0">
              <a:buNone/>
            </a:pPr>
            <a:r>
              <a:rPr lang="hu-HU" sz="3000" dirty="0"/>
              <a:t>- a komplex hátrányok miatt főként a másodlagos munkaerőpici elhelyezkedésnek van realitása</a:t>
            </a:r>
          </a:p>
          <a:p>
            <a:pPr marL="0" indent="0">
              <a:buNone/>
            </a:pPr>
            <a:r>
              <a:rPr lang="hu-HU" sz="3000" dirty="0"/>
              <a:t>- maga a regisztráció az eredmény az ő esetükben.</a:t>
            </a: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hu-HU" dirty="0"/>
            </a:br>
            <a:r>
              <a:rPr lang="hu-HU" dirty="0"/>
              <a:t>eredmények 2026.márciusig</a:t>
            </a:r>
          </a:p>
        </p:txBody>
      </p:sp>
    </p:spTree>
    <p:extLst>
      <p:ext uri="{BB962C8B-B14F-4D97-AF65-F5344CB8AC3E}">
        <p14:creationId xmlns:p14="http://schemas.microsoft.com/office/powerpoint/2010/main" val="330059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rtalom helye 5">
            <a:extLst>
              <a:ext uri="{FF2B5EF4-FFF2-40B4-BE49-F238E27FC236}">
                <a16:creationId xmlns:a16="http://schemas.microsoft.com/office/drawing/2014/main" id="{906B3522-89CF-ED46-4568-C629F0366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727" y="1435101"/>
            <a:ext cx="10924674" cy="46910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u-HU" dirty="0"/>
              <a:t>Inaktivitás okai, problémák, fejleszthető területek a mentorálás során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sz="3100" dirty="0"/>
              <a:t>Hiányzó iratok pótlása</a:t>
            </a:r>
          </a:p>
          <a:p>
            <a:r>
              <a:rPr lang="hu-HU" sz="3100" dirty="0"/>
              <a:t>Tájékozatlanság a hivatalos ügyek intézésében</a:t>
            </a:r>
          </a:p>
          <a:p>
            <a:r>
              <a:rPr lang="hu-HU" sz="3100" dirty="0"/>
              <a:t>Munkába álláshoz szükséges ismeretek hiánya</a:t>
            </a:r>
          </a:p>
          <a:p>
            <a:r>
              <a:rPr lang="hu-HU" sz="3100" dirty="0"/>
              <a:t>Nem reális ismeretek a jelenlegi munkaerőpiaci helyzetről és keresetekről </a:t>
            </a:r>
          </a:p>
          <a:p>
            <a:r>
              <a:rPr lang="hu-HU" sz="3100" dirty="0"/>
              <a:t>Önbizalomhiány</a:t>
            </a:r>
          </a:p>
          <a:p>
            <a:r>
              <a:rPr lang="hu-HU" sz="3100" dirty="0"/>
              <a:t>Motiváció általános hiánya</a:t>
            </a:r>
          </a:p>
          <a:p>
            <a:r>
              <a:rPr lang="hu-HU" sz="3100" dirty="0"/>
              <a:t>Jövőkép, és </a:t>
            </a:r>
            <a:r>
              <a:rPr lang="hu-HU" sz="3100" dirty="0" err="1"/>
              <a:t>előretervezés</a:t>
            </a:r>
            <a:r>
              <a:rPr lang="hu-HU" sz="3100" dirty="0"/>
              <a:t> hiánya</a:t>
            </a:r>
          </a:p>
          <a:p>
            <a:r>
              <a:rPr lang="hu-HU" sz="3100" dirty="0"/>
              <a:t>Higiénia, ápolatlanság</a:t>
            </a:r>
          </a:p>
          <a:p>
            <a:r>
              <a:rPr lang="hu-HU" sz="3100" dirty="0"/>
              <a:t>Kommunikációs problémák</a:t>
            </a:r>
          </a:p>
          <a:p>
            <a:r>
              <a:rPr lang="hu-HU" sz="3100" dirty="0"/>
              <a:t>Drog és alkoholfogyasztás –szembesítés a problémával, szakemberhez delegálás, 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5" name="Cím 4">
            <a:extLst>
              <a:ext uri="{FF2B5EF4-FFF2-40B4-BE49-F238E27FC236}">
                <a16:creationId xmlns:a16="http://schemas.microsoft.com/office/drawing/2014/main" id="{8DBC7715-C1C5-2D92-84CC-0CDC62D1B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18" y="44624"/>
            <a:ext cx="10207039" cy="864096"/>
          </a:xfrm>
        </p:spPr>
        <p:txBody>
          <a:bodyPr>
            <a:normAutofit/>
          </a:bodyPr>
          <a:lstStyle/>
          <a:p>
            <a:r>
              <a:rPr lang="hu-HU" dirty="0"/>
              <a:t>TAPASZTALATOK, toborzást és foglalkoztatást akadályozó tényezők </a:t>
            </a:r>
          </a:p>
        </p:txBody>
      </p:sp>
    </p:spTree>
    <p:extLst>
      <p:ext uri="{BB962C8B-B14F-4D97-AF65-F5344CB8AC3E}">
        <p14:creationId xmlns:p14="http://schemas.microsoft.com/office/powerpoint/2010/main" val="255372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597319" y="44624"/>
            <a:ext cx="10048910" cy="864096"/>
          </a:xfrm>
        </p:spPr>
        <p:txBody>
          <a:bodyPr>
            <a:normAutofit/>
          </a:bodyPr>
          <a:lstStyle/>
          <a:p>
            <a:r>
              <a:rPr lang="hu-HU" dirty="0"/>
              <a:t>TAPASZTALATOK, toborzást és foglalkoztatást akadályozó tényezők – korlátozott a </a:t>
            </a:r>
            <a:r>
              <a:rPr lang="hu-HU" dirty="0" err="1"/>
              <a:t>ráhatáSunk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5B38D160-6490-2650-792D-AEAE09E682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42212" y="1828800"/>
            <a:ext cx="10740190" cy="42973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hu-HU" dirty="0"/>
              <a:t>Nem érdekelt a regisztrációban, ha nem kap ellátást, vagy nem akarja a kiközvetítést </a:t>
            </a:r>
          </a:p>
          <a:p>
            <a:pPr lvl="0"/>
            <a:r>
              <a:rPr lang="hu-HU" dirty="0"/>
              <a:t>Az ellátás alacsony összege nem motivál</a:t>
            </a:r>
          </a:p>
          <a:p>
            <a:pPr lvl="0"/>
            <a:r>
              <a:rPr lang="hu-HU" dirty="0"/>
              <a:t>Régóta belesüllyedtek, „ráépültek” a szociális helyzetre. Az inaktívak többsége 2 éven túl nem dolgozott.</a:t>
            </a:r>
          </a:p>
          <a:p>
            <a:r>
              <a:rPr lang="hu-HU" dirty="0"/>
              <a:t>Adósságkezelés csak meglévő munkahely esetében valósulhat meg, de kerülik az elhelyezkedést a munkabért terhelő levonások miatt</a:t>
            </a:r>
          </a:p>
          <a:p>
            <a:r>
              <a:rPr lang="hu-HU" dirty="0"/>
              <a:t>Hiányzó támogató rendszerek</a:t>
            </a:r>
          </a:p>
          <a:p>
            <a:r>
              <a:rPr lang="hu-HU" dirty="0"/>
              <a:t>Elavult szakma</a:t>
            </a:r>
          </a:p>
          <a:p>
            <a:pPr lvl="0"/>
            <a:r>
              <a:rPr lang="hu-HU" dirty="0"/>
              <a:t>Fekete vagy alkalmi munka</a:t>
            </a:r>
          </a:p>
          <a:p>
            <a:r>
              <a:rPr lang="hu-HU" dirty="0"/>
              <a:t>Alkoholizmus és szerhasználat</a:t>
            </a:r>
          </a:p>
          <a:p>
            <a:r>
              <a:rPr lang="hu-HU" dirty="0"/>
              <a:t>Rossz egészségügyi állapot</a:t>
            </a:r>
          </a:p>
          <a:p>
            <a:r>
              <a:rPr lang="hu-HU" dirty="0"/>
              <a:t>Családi tragédiák (ápolás, haláleset)</a:t>
            </a:r>
          </a:p>
          <a:p>
            <a:r>
              <a:rPr lang="hu-HU" dirty="0"/>
              <a:t>Családon belüli bántalmazás, gazdasági függőségben tartás, támogató családi háttér hiánya 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4759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6E0A3-DF30-959E-0498-794F11440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18" y="44624"/>
            <a:ext cx="9797965" cy="864096"/>
          </a:xfrm>
        </p:spPr>
        <p:txBody>
          <a:bodyPr>
            <a:normAutofit/>
          </a:bodyPr>
          <a:lstStyle/>
          <a:p>
            <a:r>
              <a:rPr lang="hu-HU" dirty="0"/>
              <a:t>A sikeres regisztráció érdekében tett konkrét lépések tapasztalatai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842E0111-0883-6B57-F5D9-3672D3B478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0126" y="1628274"/>
            <a:ext cx="10772275" cy="4497889"/>
          </a:xfrm>
        </p:spPr>
        <p:txBody>
          <a:bodyPr/>
          <a:lstStyle/>
          <a:p>
            <a:endParaRPr lang="hu-HU" dirty="0"/>
          </a:p>
          <a:p>
            <a:r>
              <a:rPr lang="hu-HU" dirty="0"/>
              <a:t>Felkutatás - sokkal idő és kapacitásigényesebb a tervezettnél</a:t>
            </a:r>
          </a:p>
          <a:p>
            <a:r>
              <a:rPr lang="hu-HU" dirty="0"/>
              <a:t>A regisztrációba kísérés általános igény, de hasznos a mentor számára is: megfigyelés, kommunikáció a hivatalos környezetben, újabb fejlesztendő területekre derül fény</a:t>
            </a:r>
          </a:p>
          <a:p>
            <a:r>
              <a:rPr lang="hu-HU" dirty="0"/>
              <a:t>Konkrét álláshelyeket szeretnének – állásközvetítést várnának tőlünk</a:t>
            </a:r>
          </a:p>
          <a:p>
            <a:r>
              <a:rPr lang="hu-HU" dirty="0"/>
              <a:t>Kiegészítő szolgáltatások: buszjegyek, szemüvegkészítés, krízis élelmiszercsomag, tisztasági csomag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90138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5AFF5B-DE25-602D-72E4-E18369A93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318" y="44624"/>
            <a:ext cx="10070681" cy="864096"/>
          </a:xfrm>
        </p:spPr>
        <p:txBody>
          <a:bodyPr/>
          <a:lstStyle/>
          <a:p>
            <a:r>
              <a:rPr lang="hu-HU" dirty="0"/>
              <a:t>Egyéb részeredmények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B3C284D9-C937-ECB0-0AAC-3BAF5C103D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6168" y="2174875"/>
            <a:ext cx="10756233" cy="3951288"/>
          </a:xfrm>
        </p:spPr>
        <p:txBody>
          <a:bodyPr>
            <a:normAutofit/>
          </a:bodyPr>
          <a:lstStyle/>
          <a:p>
            <a:r>
              <a:rPr lang="hu-HU" dirty="0"/>
              <a:t>Segítségkérés</a:t>
            </a:r>
          </a:p>
          <a:p>
            <a:r>
              <a:rPr lang="hu-HU" dirty="0"/>
              <a:t>Leszázalékolás </a:t>
            </a:r>
          </a:p>
          <a:p>
            <a:r>
              <a:rPr lang="hu-HU" dirty="0"/>
              <a:t>Adósságkezelés </a:t>
            </a:r>
          </a:p>
          <a:p>
            <a:r>
              <a:rPr lang="hu-HU" dirty="0"/>
              <a:t>Élelmiszercsomag</a:t>
            </a:r>
          </a:p>
          <a:p>
            <a:r>
              <a:rPr lang="hu-HU" dirty="0"/>
              <a:t>Lakhatási segítségnyújtás </a:t>
            </a:r>
          </a:p>
          <a:p>
            <a:r>
              <a:rPr lang="hu-HU" dirty="0"/>
              <a:t>Személyes okmányok rendezése </a:t>
            </a:r>
          </a:p>
          <a:p>
            <a:r>
              <a:rPr lang="hu-HU" dirty="0"/>
              <a:t>Buszjegyek </a:t>
            </a:r>
          </a:p>
          <a:p>
            <a:r>
              <a:rPr lang="hu-HU" dirty="0"/>
              <a:t>Munkába állás esetén első havi bérlet támogatása (3 fő esetében) 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3100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2F1098-9615-BB8E-4D84-564647E3A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együttműködések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C34D313-D3A4-05EB-E0A2-83263F63F7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0126" y="1892968"/>
            <a:ext cx="10772275" cy="4233195"/>
          </a:xfrm>
        </p:spPr>
        <p:txBody>
          <a:bodyPr/>
          <a:lstStyle/>
          <a:p>
            <a:r>
              <a:rPr lang="hu-HU" dirty="0"/>
              <a:t>Partnerek: önkormányzatok, családsegítő szolgálatok, kisebbségi önkormányzatok, drog-és </a:t>
            </a:r>
            <a:r>
              <a:rPr lang="hu-HU" dirty="0" err="1"/>
              <a:t>alkolholproblémákkal</a:t>
            </a:r>
            <a:r>
              <a:rPr lang="hu-HU" dirty="0"/>
              <a:t> foglalkozó szervezetek, anyaotthonok, hajléktalanellátással foglalkozó szervezetek, pártfogó felügyelet, áldozatsegítő központ, munkáltatók</a:t>
            </a:r>
          </a:p>
          <a:p>
            <a:r>
              <a:rPr lang="hu-HU" dirty="0"/>
              <a:t>Kiemelkedő együttműködés  a foglalkoztatási osztály kirendeltségeivel.</a:t>
            </a:r>
          </a:p>
          <a:p>
            <a:r>
              <a:rPr lang="hu-HU" dirty="0"/>
              <a:t>Feladat: új partnerek bevonása</a:t>
            </a:r>
          </a:p>
          <a:p>
            <a:r>
              <a:rPr lang="hu-HU" dirty="0"/>
              <a:t>Partneri delegáció esetén visszajelzés a regisztrációról és az együttműködés további lépéseiről.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4243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71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B0995E8D-FD4C-6029-4FA6-B21ABD37F219}"/>
              </a:ext>
            </a:extLst>
          </p:cNvPr>
          <p:cNvSpPr txBox="1"/>
          <p:nvPr/>
        </p:nvSpPr>
        <p:spPr>
          <a:xfrm>
            <a:off x="2491273" y="1632858"/>
            <a:ext cx="7244259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u-HU" sz="3200" dirty="0">
                <a:solidFill>
                  <a:schemeClr val="bg1"/>
                </a:solidFill>
              </a:rPr>
              <a:t>KÖSZÖNÖM A FIGYELMET!</a:t>
            </a:r>
            <a:br>
              <a:rPr lang="hu-HU" dirty="0">
                <a:solidFill>
                  <a:schemeClr val="bg1"/>
                </a:solidFill>
              </a:rPr>
            </a:br>
            <a:br>
              <a:rPr lang="hu-HU" dirty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  <a:p>
            <a:endParaRPr lang="hu-HU" dirty="0">
              <a:solidFill>
                <a:schemeClr val="bg1"/>
              </a:solidFill>
            </a:endParaRPr>
          </a:p>
          <a:p>
            <a:br>
              <a:rPr lang="hu-HU" sz="2000" dirty="0">
                <a:solidFill>
                  <a:schemeClr val="bg1"/>
                </a:solidFill>
              </a:rPr>
            </a:br>
            <a:r>
              <a:rPr lang="hu-HU" sz="2000" dirty="0">
                <a:solidFill>
                  <a:schemeClr val="bg1"/>
                </a:solidFill>
              </a:rPr>
              <a:t>Kovács-Simara Márta</a:t>
            </a:r>
            <a:br>
              <a:rPr lang="hu-HU" sz="2800" dirty="0">
                <a:solidFill>
                  <a:schemeClr val="bg1"/>
                </a:solidFill>
              </a:rPr>
            </a:br>
            <a:r>
              <a:rPr lang="hu-HU" sz="1800" dirty="0">
                <a:solidFill>
                  <a:schemeClr val="bg1"/>
                </a:solidFill>
              </a:rPr>
              <a:t>Magyar Máltai Szeretetszolgálat Egyesület</a:t>
            </a:r>
          </a:p>
          <a:p>
            <a:r>
              <a:rPr lang="hu-HU" dirty="0">
                <a:solidFill>
                  <a:schemeClr val="bg1"/>
                </a:solidFill>
              </a:rPr>
              <a:t>Munkaerőpiaci mentor </a:t>
            </a:r>
            <a:endParaRPr lang="hu-HU" sz="1800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Tel.: +36 70 442 5867</a:t>
            </a:r>
            <a:endParaRPr lang="hu-HU" sz="1800" dirty="0">
              <a:solidFill>
                <a:schemeClr val="bg1"/>
              </a:solidFill>
            </a:endParaRPr>
          </a:p>
          <a:p>
            <a:r>
              <a:rPr lang="hu-HU" dirty="0">
                <a:solidFill>
                  <a:schemeClr val="bg1"/>
                </a:solidFill>
              </a:rPr>
              <a:t>E-mail: kovacs-simara.marta@maltai.hu</a:t>
            </a:r>
          </a:p>
        </p:txBody>
      </p:sp>
    </p:spTree>
    <p:extLst>
      <p:ext uri="{BB962C8B-B14F-4D97-AF65-F5344CB8AC3E}">
        <p14:creationId xmlns:p14="http://schemas.microsoft.com/office/powerpoint/2010/main" val="185723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2646</TotalTime>
  <Words>539</Words>
  <Application>Microsoft Office PowerPoint</Application>
  <PresentationFormat>Szélesvásznú</PresentationFormat>
  <Paragraphs>76</Paragraphs>
  <Slides>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2" baseType="lpstr">
      <vt:lpstr>Arial</vt:lpstr>
      <vt:lpstr>Calibri</vt:lpstr>
      <vt:lpstr>1_Office-téma</vt:lpstr>
      <vt:lpstr>  Inaktív személyek bevonása  a ”baranya segít” – (Baranya Paktum) foglalkoztatást elősegítő szolgáltatásaiba  Magyar Máltai Szeretetszolgálat Egyesület  TOP_PLUSZ-3.1.1-21-BA1-2022-00001       Pécs, 2026.03.10.       .</vt:lpstr>
      <vt:lpstr>a Máltai szeretetszolgálat szerepe a projektben</vt:lpstr>
      <vt:lpstr> eredmények 2026.márciusig</vt:lpstr>
      <vt:lpstr>TAPASZTALATOK, toborzást és foglalkoztatást akadályozó tényezők </vt:lpstr>
      <vt:lpstr>TAPASZTALATOK, toborzást és foglalkoztatást akadályozó tényezők – korlátozott a ráhatáSunk</vt:lpstr>
      <vt:lpstr>A sikeres regisztráció érdekében tett konkrét lépések tapasztalatai</vt:lpstr>
      <vt:lpstr>Egyéb részeredmények</vt:lpstr>
      <vt:lpstr>együttműködések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Csilla Bodrog</dc:creator>
  <cp:lastModifiedBy>Kovács-Simara Márta</cp:lastModifiedBy>
  <cp:revision>49</cp:revision>
  <cp:lastPrinted>2021-02-18T11:10:46Z</cp:lastPrinted>
  <dcterms:created xsi:type="dcterms:W3CDTF">2021-02-17T10:31:08Z</dcterms:created>
  <dcterms:modified xsi:type="dcterms:W3CDTF">2026-03-09T08:27:05Z</dcterms:modified>
</cp:coreProperties>
</file>