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2" r:id="rId6"/>
    <p:sldId id="260" r:id="rId7"/>
    <p:sldId id="261" r:id="rId8"/>
    <p:sldId id="263" r:id="rId9"/>
    <p:sldId id="264" r:id="rId10"/>
    <p:sldId id="266" r:id="rId11"/>
    <p:sldId id="265" r:id="rId12"/>
  </p:sldIdLst>
  <p:sldSz cx="18288000" cy="10287000"/>
  <p:notesSz cx="7559675" cy="106918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c:style val="2"/>
  <c:chart>
    <c:title>
      <c:tx>
        <c:rich>
          <a:bodyPr rot="0"/>
          <a:lstStyle/>
          <a:p>
            <a:pPr>
              <a:defRPr lang="en-US" sz="2400" b="1" strike="noStrike" spc="-1">
                <a:solidFill>
                  <a:srgbClr val="17375E"/>
                </a:solidFill>
                <a:latin typeface="Arial Bold"/>
                <a:ea typeface="DejaVu Sans"/>
              </a:defRPr>
            </a:pPr>
            <a:r>
              <a:rPr lang="en-US" sz="2400" b="1" strike="noStrike" spc="-1">
                <a:solidFill>
                  <a:srgbClr val="17375E"/>
                </a:solidFill>
                <a:latin typeface="Arial Bold"/>
                <a:ea typeface="DejaVu Sans"/>
              </a:rPr>
              <a:t>Célcsoporti megoszlás</a:t>
            </a:r>
          </a:p>
        </c:rich>
      </c:tx>
      <c:overlay val="0"/>
      <c:spPr>
        <a:noFill/>
        <a:ln w="0">
          <a:noFill/>
        </a:ln>
      </c:spPr>
    </c:title>
    <c:autoTitleDeleted val="0"/>
    <c:view3D>
      <c:rotX val="50"/>
      <c:rotY val="0"/>
      <c:rAngAx val="0"/>
    </c:view3D>
    <c:floor>
      <c:thickness val="0"/>
      <c:spPr>
        <a:solidFill>
          <a:srgbClr val="D9D9D9"/>
        </a:solidFill>
        <a:ln w="0">
          <a:noFill/>
        </a:ln>
      </c:spPr>
    </c:floor>
    <c:sideWall>
      <c:thickness val="0"/>
      <c:spPr>
        <a:solidFill>
          <a:srgbClr val="D9D9D9"/>
        </a:solidFill>
        <a:ln w="0">
          <a:noFill/>
        </a:ln>
      </c:spPr>
    </c:sideWall>
    <c:backWall>
      <c:thickness val="0"/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2.7687901129793701E-2"/>
          <c:y val="0.16641452344931901"/>
          <c:w val="0.83344825757173902"/>
          <c:h val="0.59122541603630896"/>
        </c:manualLayout>
      </c:layout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Célcsoporti megoszlás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F73A-42E4-A6AE-96C8CD5188D0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F73A-42E4-A6AE-96C8CD5188D0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F73A-42E4-A6AE-96C8CD5188D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96354C9-BE4E-408F-B865-D35245E54506}" type="VALUE">
                      <a:rPr lang="en-US" sz="2000" b="1" strike="noStrike" spc="-1" baseline="0">
                        <a:solidFill>
                          <a:srgbClr val="1F497D"/>
                        </a:solidFill>
                        <a:latin typeface="Arial"/>
                        <a:ea typeface="DejaVu Sans"/>
                      </a:rPr>
                      <a:pPr/>
                      <a:t>[ÉRTÉK]</a:t>
                    </a:fld>
                    <a:r>
                      <a:rPr lang="en-US" sz="2000" b="1" strike="noStrike" spc="-1" baseline="0" dirty="0">
                        <a:solidFill>
                          <a:srgbClr val="1F497D"/>
                        </a:solidFill>
                        <a:latin typeface="Arial"/>
                        <a:ea typeface="DejaVu Sans"/>
                      </a:rPr>
                      <a:t> </a:t>
                    </a:r>
                    <a:r>
                      <a:rPr lang="en-US" sz="2000" b="1" strike="noStrike" spc="-1" baseline="0" dirty="0" err="1">
                        <a:solidFill>
                          <a:srgbClr val="1F497D"/>
                        </a:solidFill>
                        <a:latin typeface="Arial"/>
                        <a:ea typeface="DejaVu Sans"/>
                      </a:rPr>
                      <a:t>fő</a:t>
                    </a:r>
                    <a:r>
                      <a:rPr lang="en-US" sz="2000" b="1" strike="noStrike" spc="-1" baseline="0" dirty="0">
                        <a:solidFill>
                          <a:srgbClr val="1F497D"/>
                        </a:solidFill>
                        <a:latin typeface="Arial"/>
                        <a:ea typeface="DejaVu Sans"/>
                      </a:rPr>
                      <a:t>; 79,7%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1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73A-42E4-A6AE-96C8CD5188D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 b="0" strike="noStrike" spc="-1" baseline="0" dirty="0">
                        <a:solidFill>
                          <a:srgbClr val="1F497D"/>
                        </a:solidFill>
                        <a:latin typeface="Arial"/>
                        <a:ea typeface="DejaVu Sans"/>
                      </a:rPr>
                      <a:t>100 </a:t>
                    </a:r>
                    <a:r>
                      <a:rPr lang="en-US" sz="2000" b="0" strike="noStrike" spc="-1" baseline="0" dirty="0" err="1">
                        <a:solidFill>
                          <a:srgbClr val="1F497D"/>
                        </a:solidFill>
                        <a:latin typeface="Arial"/>
                        <a:ea typeface="DejaVu Sans"/>
                      </a:rPr>
                      <a:t>fő</a:t>
                    </a:r>
                    <a:r>
                      <a:rPr lang="en-US" sz="2000" b="0" strike="noStrike" spc="-1" baseline="0" dirty="0">
                        <a:solidFill>
                          <a:srgbClr val="1F497D"/>
                        </a:solidFill>
                        <a:latin typeface="Arial"/>
                        <a:ea typeface="DejaVu Sans"/>
                      </a:rPr>
                      <a:t>; 10,2%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1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73A-42E4-A6AE-96C8CD5188D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2E2FF2F-E3B2-4A71-82C8-DA483A309DD2}" type="VALUE">
                      <a:rPr lang="en-US" sz="2000" b="1" strike="noStrike" spc="-1" baseline="0">
                        <a:solidFill>
                          <a:srgbClr val="1F497D"/>
                        </a:solidFill>
                        <a:latin typeface="Arial"/>
                        <a:ea typeface="DejaVu Sans"/>
                      </a:rPr>
                      <a:pPr/>
                      <a:t>[ÉRTÉK]</a:t>
                    </a:fld>
                    <a:r>
                      <a:rPr lang="en-US" sz="2000" b="1" strike="noStrike" spc="-1" baseline="0" dirty="0">
                        <a:solidFill>
                          <a:srgbClr val="1F497D"/>
                        </a:solidFill>
                        <a:latin typeface="Arial"/>
                        <a:ea typeface="DejaVu Sans"/>
                      </a:rPr>
                      <a:t> </a:t>
                    </a:r>
                    <a:r>
                      <a:rPr lang="en-US" sz="2000" b="1" strike="noStrike" spc="-1" baseline="0" dirty="0" err="1">
                        <a:solidFill>
                          <a:srgbClr val="1F497D"/>
                        </a:solidFill>
                        <a:latin typeface="Arial"/>
                        <a:ea typeface="DejaVu Sans"/>
                      </a:rPr>
                      <a:t>fő</a:t>
                    </a:r>
                    <a:r>
                      <a:rPr lang="en-US" sz="2000" b="1" strike="noStrike" spc="-1" baseline="0" dirty="0">
                        <a:solidFill>
                          <a:srgbClr val="1F497D"/>
                        </a:solidFill>
                        <a:latin typeface="Arial"/>
                        <a:ea typeface="DejaVu Sans"/>
                      </a:rPr>
                      <a:t>; 10,1%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1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73A-42E4-A6AE-96C8CD5188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hu-HU" sz="1330" b="1" strike="noStrike" spc="-1" baseline="0">
                    <a:solidFill>
                      <a:srgbClr val="FFFFFF"/>
                    </a:solidFill>
                    <a:latin typeface="Arial"/>
                    <a:ea typeface="DejaVu San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Munka1!$A$2:$A$4</c:f>
              <c:strCache>
                <c:ptCount val="3"/>
                <c:pt idx="0">
                  <c:v>50 év felettiek</c:v>
                </c:pt>
                <c:pt idx="1">
                  <c:v>GYED-ről, GYES-ről visszatérők</c:v>
                </c:pt>
                <c:pt idx="2">
                  <c:v>Inaktívak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778</c:v>
                </c:pt>
                <c:pt idx="1">
                  <c:v>100</c:v>
                </c:pt>
                <c:pt idx="2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3A-42E4-A6AE-96C8CD518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2848258795617701"/>
          <c:y val="0.77543465940376499"/>
          <c:w val="0.77045187930134396"/>
          <c:h val="0.204052210162153"/>
        </c:manualLayout>
      </c:layout>
      <c:overlay val="0"/>
      <c:spPr>
        <a:solidFill>
          <a:srgbClr val="F2F2F2">
            <a:alpha val="39000"/>
          </a:srgbClr>
        </a:solidFill>
        <a:ln w="0">
          <a:noFill/>
        </a:ln>
      </c:spPr>
      <c:txPr>
        <a:bodyPr/>
        <a:lstStyle/>
        <a:p>
          <a:pPr>
            <a:defRPr lang="en-US" sz="2000" b="1" strike="noStrike" spc="-1">
              <a:solidFill>
                <a:srgbClr val="17375E"/>
              </a:solidFill>
              <a:latin typeface="Arial Bold"/>
              <a:ea typeface="DejaVu Sans"/>
            </a:defRPr>
          </a:pPr>
          <a:endParaRPr lang="hu-HU"/>
        </a:p>
      </c:txPr>
    </c:legend>
    <c:plotVisOnly val="1"/>
    <c:dispBlanksAs val="gap"/>
    <c:showDLblsOverMax val="1"/>
  </c:chart>
  <c:spPr>
    <a:solidFill>
      <a:srgbClr val="EEECE1"/>
    </a:solidFill>
    <a:ln w="9360">
      <a:solidFill>
        <a:srgbClr val="BFBFBF"/>
      </a:solidFill>
      <a:round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c:style val="2"/>
  <c:chart>
    <c:title>
      <c:tx>
        <c:rich>
          <a:bodyPr rot="0"/>
          <a:lstStyle/>
          <a:p>
            <a:pPr>
              <a:defRPr sz="2000" baseline="0">
                <a:solidFill>
                  <a:schemeClr val="tx2"/>
                </a:solidFill>
              </a:defRPr>
            </a:pPr>
            <a:r>
              <a:rPr lang="en-US" sz="2000" baseline="0">
                <a:solidFill>
                  <a:schemeClr val="tx2"/>
                </a:solidFill>
              </a:rPr>
              <a:t>Támogatás típusonkénti megoszlás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7320191489285294E-2"/>
          <c:y val="0.12716125652103263"/>
          <c:w val="0.91220299726743226"/>
          <c:h val="0.49133354066154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Támogatás típusonkénti megoszlás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dLbl>
              <c:idx val="0"/>
              <c:layout>
                <c:manualLayout>
                  <c:x val="5.4337594769899508E-3"/>
                  <c:y val="5.3373005866827966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fld id="{771C950E-6126-4F1D-B3D1-4263FDB250A3}" type="CELLRANGE">
                      <a:rPr lang="en-US"/>
                      <a:pPr>
                        <a:defRPr/>
                      </a:pPr>
                      <a:t>[CELLATARTOMÁNY]</a:t>
                    </a:fld>
                    <a:endParaRPr lang="hu-H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separator>fő </c:separator>
              <c:extLst>
                <c:ext xmlns:c15="http://schemas.microsoft.com/office/drawing/2012/chart" uri="{CE6537A1-D6FC-4f65-9D91-7224C49458BB}">
                  <c15:layout>
                    <c:manualLayout>
                      <c:w val="8.6306213026190431E-2"/>
                      <c:h val="3.82506542045601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1CF-435C-BB8C-3B34F845447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684DED6-5ACA-4409-A8C4-EA42D8CC636F}" type="CELLRANGE">
                      <a:rPr lang="hu-HU"/>
                      <a:pPr/>
                      <a:t>[CELLATARTOMÁNY]</a:t>
                    </a:fld>
                    <a:endParaRPr lang="hu-H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1CF-435C-BB8C-3B34F845447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102C04D-2744-40F7-9EC1-9289126387FA}" type="CELLRANGE">
                      <a:rPr lang="hu-HU"/>
                      <a:pPr/>
                      <a:t>[CELLATARTOMÁNY]</a:t>
                    </a:fld>
                    <a:endParaRPr lang="hu-H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1CF-435C-BB8C-3B34F845447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414A384-3CC9-4D60-A8D4-9EDB02EEA3DF}" type="CELLRANGE">
                      <a:rPr lang="hu-HU"/>
                      <a:pPr/>
                      <a:t>[CELLATARTOMÁNY]</a:t>
                    </a:fld>
                    <a:endParaRPr lang="hu-H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1CF-435C-BB8C-3B34F845447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Munka1!$A$2:$A$5</c:f>
              <c:strCache>
                <c:ptCount val="4"/>
                <c:pt idx="0">
                  <c:v>Bértámogatás</c:v>
                </c:pt>
                <c:pt idx="1">
                  <c:v>Munkaerőpiaci alkalmazkodás támogatása</c:v>
                </c:pt>
                <c:pt idx="2">
                  <c:v>Vállalkozóvá válási támogatás</c:v>
                </c:pt>
                <c:pt idx="3">
                  <c:v>Mobilitási támogatás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585</c:v>
                </c:pt>
                <c:pt idx="1">
                  <c:v>112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Munka1!$B$2:$B$5</c15:f>
                <c15:dlblRangeCache>
                  <c:ptCount val="4"/>
                  <c:pt idx="0">
                    <c:v>585</c:v>
                  </c:pt>
                  <c:pt idx="1">
                    <c:v>112</c:v>
                  </c:pt>
                  <c:pt idx="2">
                    <c:v>5</c:v>
                  </c:pt>
                  <c:pt idx="3">
                    <c:v>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21CF-435C-BB8C-3B34F8454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01433"/>
        <c:axId val="96130499"/>
      </c:barChart>
      <c:catAx>
        <c:axId val="13201433"/>
        <c:scaling>
          <c:orientation val="minMax"/>
        </c:scaling>
        <c:delete val="0"/>
        <c:axPos val="b"/>
        <c:minorGridlines>
          <c:spPr>
            <a:ln>
              <a:noFill/>
            </a:ln>
          </c:spPr>
        </c:min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 rot="0" vert="horz"/>
          <a:lstStyle/>
          <a:p>
            <a:pPr>
              <a:defRPr sz="1600" baseline="0">
                <a:solidFill>
                  <a:schemeClr val="tx2"/>
                </a:solidFill>
              </a:defRPr>
            </a:pPr>
            <a:endParaRPr lang="hu-HU"/>
          </a:p>
        </c:txPr>
        <c:crossAx val="96130499"/>
        <c:crosses val="autoZero"/>
        <c:auto val="1"/>
        <c:lblAlgn val="ctr"/>
        <c:lblOffset val="100"/>
        <c:noMultiLvlLbl val="0"/>
      </c:catAx>
      <c:valAx>
        <c:axId val="96130499"/>
        <c:scaling>
          <c:orientation val="minMax"/>
          <c:max val="600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crossAx val="13201433"/>
        <c:crosses val="autoZero"/>
        <c:crossBetween val="between"/>
        <c:majorUnit val="50"/>
        <c:minorUnit val="5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0">
      <a:noFill/>
    </a:ln>
  </c:spPr>
  <c:txPr>
    <a:bodyPr/>
    <a:lstStyle/>
    <a:p>
      <a:pPr>
        <a:defRPr sz="1400" b="1" i="0" baseline="0"/>
      </a:pPr>
      <a:endParaRPr lang="hu-H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hu-HU" sz="4400" b="0" strike="noStrike" spc="-1">
                <a:solidFill>
                  <a:srgbClr val="000000"/>
                </a:solidFill>
                <a:latin typeface="Arial"/>
              </a:rPr>
              <a:t>A dia áthelyezéséhez kattintson 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A jegyzetformátum szerkesztéséhez kattintson ide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hu-HU" sz="1400" b="0" strike="noStrike" spc="-1">
                <a:solidFill>
                  <a:srgbClr val="000000"/>
                </a:solidFill>
                <a:latin typeface="Times New Roman"/>
              </a:rPr>
              <a:t>&lt;élőfej&gt;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hu-H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hu-HU" sz="1400" b="0" strike="noStrike" spc="-1">
                <a:solidFill>
                  <a:srgbClr val="000000"/>
                </a:solidFill>
                <a:latin typeface="Times New Roman"/>
              </a:rPr>
              <a:t>&lt;dátum/idő&gt;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hu-H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hu-HU" sz="1400" b="0" strike="noStrike" spc="-1">
                <a:solidFill>
                  <a:srgbClr val="000000"/>
                </a:solidFill>
                <a:latin typeface="Times New Roman"/>
              </a:rPr>
              <a:t>&lt;élőláb&gt;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hu-H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1AA75D07-DB95-482D-84C9-4F4381D0994B}" type="slidenum">
              <a:rPr lang="hu-H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hu-H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B068E-6F2F-4709-B4ED-97CAC4E989CB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4830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ln w="0">
            <a:noFill/>
          </a:ln>
        </p:spPr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sldNum" idx="9"/>
          </p:nvPr>
        </p:nvSpPr>
        <p:spPr>
          <a:xfrm>
            <a:off x="4281480" y="10155240"/>
            <a:ext cx="327600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hu-H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4278D0A-00EA-41A8-B29D-C9CD3063D424}" type="slidenum">
              <a:rPr lang="hu-H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hu-H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ln w="0">
            <a:noFill/>
          </a:ln>
        </p:spPr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sldNum" idx="8"/>
          </p:nvPr>
        </p:nvSpPr>
        <p:spPr>
          <a:xfrm>
            <a:off x="4281480" y="10155240"/>
            <a:ext cx="327600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hu-H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B1525A-8850-45B8-BE73-FFA8E9232A75}" type="slidenum">
              <a:rPr lang="hu-H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hu-H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ln w="0">
            <a:noFill/>
          </a:ln>
        </p:spPr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sldNum" idx="12"/>
          </p:nvPr>
        </p:nvSpPr>
        <p:spPr>
          <a:xfrm>
            <a:off x="4281480" y="10155240"/>
            <a:ext cx="327600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hu-H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8529BDA-5D9D-40C5-98C4-412324AA4BB1}" type="slidenum">
              <a:rPr lang="hu-H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hu-H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256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01720"/>
            <a:ext cx="7127280" cy="4009320"/>
          </a:xfrm>
          <a:prstGeom prst="rect">
            <a:avLst/>
          </a:prstGeom>
          <a:ln w="0">
            <a:noFill/>
          </a:ln>
        </p:spPr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sldNum" idx="10"/>
          </p:nvPr>
        </p:nvSpPr>
        <p:spPr>
          <a:xfrm>
            <a:off x="4281480" y="10155240"/>
            <a:ext cx="327600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hu-H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74E6969-EA8C-4941-9B87-669273447768}" type="slidenum">
              <a:rPr lang="hu-H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hu-H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ln w="0">
            <a:noFill/>
          </a:ln>
        </p:spPr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sldNum" idx="11"/>
          </p:nvPr>
        </p:nvSpPr>
        <p:spPr>
          <a:xfrm>
            <a:off x="4281480" y="10155240"/>
            <a:ext cx="327600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hu-H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1D2CFDD-9F83-4DBA-AF09-3DA6A1548CA9}" type="slidenum">
              <a:rPr lang="hu-H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hu-H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ln w="0">
            <a:noFill/>
          </a:ln>
        </p:spPr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sldNum" idx="13"/>
          </p:nvPr>
        </p:nvSpPr>
        <p:spPr>
          <a:xfrm>
            <a:off x="4281480" y="10155240"/>
            <a:ext cx="327600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hu-H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0509248-67F3-4821-8A3F-8CFEB504B867}" type="slidenum">
              <a:rPr lang="hu-H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hu-H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ln w="0">
            <a:noFill/>
          </a:ln>
        </p:spPr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sldNum" idx="14"/>
          </p:nvPr>
        </p:nvSpPr>
        <p:spPr>
          <a:xfrm>
            <a:off x="4281480" y="10155240"/>
            <a:ext cx="327600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hu-H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5C181C0-CBA9-40F8-9F57-2E808E7D88AB}" type="slidenum">
              <a:rPr lang="hu-H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hu-H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C0362-CE55-DE80-4738-A6008E78F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>
            <a:extLst>
              <a:ext uri="{FF2B5EF4-FFF2-40B4-BE49-F238E27FC236}">
                <a16:creationId xmlns:a16="http://schemas.microsoft.com/office/drawing/2014/main" id="{296D16D0-0AB6-18C9-865C-A2C11B456C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ln w="0">
            <a:noFill/>
          </a:ln>
        </p:spPr>
      </p:sp>
      <p:sp>
        <p:nvSpPr>
          <p:cNvPr id="275" name="PlaceHolder 2">
            <a:extLst>
              <a:ext uri="{FF2B5EF4-FFF2-40B4-BE49-F238E27FC236}">
                <a16:creationId xmlns:a16="http://schemas.microsoft.com/office/drawing/2014/main" id="{1DD70BCE-AC6F-656F-000D-B8C26B0A490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3">
            <a:extLst>
              <a:ext uri="{FF2B5EF4-FFF2-40B4-BE49-F238E27FC236}">
                <a16:creationId xmlns:a16="http://schemas.microsoft.com/office/drawing/2014/main" id="{AC93DD04-69F4-5882-A77E-90993043B1D5}"/>
              </a:ext>
            </a:extLst>
          </p:cNvPr>
          <p:cNvSpPr>
            <a:spLocks noGrp="1"/>
          </p:cNvSpPr>
          <p:nvPr>
            <p:ph type="sldNum" idx="14"/>
          </p:nvPr>
        </p:nvSpPr>
        <p:spPr>
          <a:xfrm>
            <a:off x="4281480" y="10155240"/>
            <a:ext cx="327600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hu-H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5C181C0-CBA9-40F8-9F57-2E808E7D88AB}" type="slidenum">
              <a:rPr lang="hu-H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hu-H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4394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E9DB502-C79A-428B-88AD-44222868AFD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u-H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A0D04-8C15-44B1-9230-985D96639AC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u-H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3F1DDEB-6CAB-48B5-AE03-DF6CA837F99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u-H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CD00A3D-533F-4171-B51A-8DB655DE22E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u-H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37C1AFE-3C79-4471-8CC4-7FF6C98E825F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u-H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C8E1D0C-89EC-4102-B693-82CEAB37A48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u-H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7C932CE-FDC3-46B2-8602-515DF8A8495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u-H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C41E0D6-E6BB-4BE0-8DB7-1F5B1E94CBD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0723106-8C4A-4145-9F02-7D41CE3E61E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u-H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D09FB03-F0E7-4742-963D-705243AE68D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u-H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32C63A8-1D1A-449C-BEE8-6275F88457A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u-H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65D7468-24A9-4E41-849C-8554633DC9D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hu-H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hu-H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hu-H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4991DD6-6CF1-446D-A8E8-6B7699B433E2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hu-H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hu-H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hu-H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u-HU" sz="4400" b="0" strike="noStrike" spc="-1">
                <a:solidFill>
                  <a:srgbClr val="000000"/>
                </a:solidFill>
                <a:latin typeface="Arial"/>
              </a:rPr>
              <a:t>Címszöveg formátumának szerkesztése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343080" indent="-343080"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lang="hu-HU" sz="3200" b="0" strike="noStrike" spc="-1">
                <a:solidFill>
                  <a:srgbClr val="000000"/>
                </a:solidFill>
                <a:latin typeface="Arial"/>
              </a:rPr>
              <a:t>Vázlatszöveg formátumának szerkesztése</a:t>
            </a:r>
          </a:p>
          <a:p>
            <a:pPr marL="432000" lvl="1" indent="-216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800" b="0" strike="noStrike" spc="-1">
                <a:solidFill>
                  <a:srgbClr val="000000"/>
                </a:solidFill>
                <a:latin typeface="Arial"/>
              </a:rPr>
              <a:t>Második vázlatszint</a:t>
            </a:r>
          </a:p>
          <a:p>
            <a:pPr marL="648000" lvl="2" indent="-216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0" strike="noStrike" spc="-1">
                <a:solidFill>
                  <a:srgbClr val="000000"/>
                </a:solidFill>
                <a:latin typeface="Arial"/>
              </a:rPr>
              <a:t>Harmadik vázlatszint</a:t>
            </a:r>
          </a:p>
          <a:p>
            <a:pPr marL="864000" lvl="3" indent="-216000"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Negyedik vázlatszint</a:t>
            </a:r>
          </a:p>
          <a:p>
            <a:pPr marL="108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Ötödik vázlatszint</a:t>
            </a:r>
          </a:p>
          <a:p>
            <a:pPr marL="1296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Hatodik vázlatszint</a:t>
            </a:r>
          </a:p>
          <a:p>
            <a:pPr marL="1512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2"/>
          <p:cNvGrpSpPr/>
          <p:nvPr/>
        </p:nvGrpSpPr>
        <p:grpSpPr>
          <a:xfrm>
            <a:off x="10177560" y="-3844800"/>
            <a:ext cx="6056640" cy="5244840"/>
            <a:chOff x="10177560" y="-3844800"/>
            <a:chExt cx="6056640" cy="5244840"/>
          </a:xfrm>
        </p:grpSpPr>
        <p:sp>
          <p:nvSpPr>
            <p:cNvPr id="48" name="Freeform 3"/>
            <p:cNvSpPr/>
            <p:nvPr/>
          </p:nvSpPr>
          <p:spPr>
            <a:xfrm>
              <a:off x="10177560" y="-3844800"/>
              <a:ext cx="6056640" cy="5244840"/>
            </a:xfrm>
            <a:custGeom>
              <a:avLst/>
              <a:gdLst>
                <a:gd name="textAreaLeft" fmla="*/ 0 w 6056640"/>
                <a:gd name="textAreaRight" fmla="*/ 6058080 w 6056640"/>
                <a:gd name="textAreaTop" fmla="*/ 0 h 5244840"/>
                <a:gd name="textAreaBottom" fmla="*/ 5246280 h 5244840"/>
              </a:gdLst>
              <a:ahLst/>
              <a:cxnLst/>
              <a:rect l="textAreaLeft" t="textAreaTop" r="textAreaRight" b="textAreaBottom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solidFill>
              <a:srgbClr val="80B32F"/>
            </a:solidFill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9" name="Group 4"/>
          <p:cNvGrpSpPr/>
          <p:nvPr/>
        </p:nvGrpSpPr>
        <p:grpSpPr>
          <a:xfrm>
            <a:off x="10110600" y="1657080"/>
            <a:ext cx="6056640" cy="5244840"/>
            <a:chOff x="10110600" y="1657080"/>
            <a:chExt cx="6056640" cy="5244840"/>
          </a:xfrm>
        </p:grpSpPr>
        <p:sp>
          <p:nvSpPr>
            <p:cNvPr id="50" name="Freeform 5"/>
            <p:cNvSpPr/>
            <p:nvPr/>
          </p:nvSpPr>
          <p:spPr>
            <a:xfrm>
              <a:off x="10110600" y="1657080"/>
              <a:ext cx="6056640" cy="5244840"/>
            </a:xfrm>
            <a:custGeom>
              <a:avLst/>
              <a:gdLst>
                <a:gd name="textAreaLeft" fmla="*/ 0 w 6056640"/>
                <a:gd name="textAreaRight" fmla="*/ 6058080 w 6056640"/>
                <a:gd name="textAreaTop" fmla="*/ 0 h 5244840"/>
                <a:gd name="textAreaBottom" fmla="*/ 5246280 h 5244840"/>
              </a:gdLst>
              <a:ahLst/>
              <a:cxnLst/>
              <a:rect l="textAreaLeft" t="textAreaTop" r="textAreaRight" b="textAreaBottom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1" name="Group 6"/>
          <p:cNvGrpSpPr/>
          <p:nvPr/>
        </p:nvGrpSpPr>
        <p:grpSpPr>
          <a:xfrm>
            <a:off x="14907960" y="4375440"/>
            <a:ext cx="6056640" cy="5244840"/>
            <a:chOff x="14907960" y="4375440"/>
            <a:chExt cx="6056640" cy="5244840"/>
          </a:xfrm>
        </p:grpSpPr>
        <p:sp>
          <p:nvSpPr>
            <p:cNvPr id="52" name="Freeform 7"/>
            <p:cNvSpPr/>
            <p:nvPr/>
          </p:nvSpPr>
          <p:spPr>
            <a:xfrm>
              <a:off x="14907960" y="4375440"/>
              <a:ext cx="6056640" cy="5244840"/>
            </a:xfrm>
            <a:custGeom>
              <a:avLst/>
              <a:gdLst>
                <a:gd name="textAreaLeft" fmla="*/ 0 w 6056640"/>
                <a:gd name="textAreaRight" fmla="*/ 6058080 w 6056640"/>
                <a:gd name="textAreaTop" fmla="*/ 0 h 5244840"/>
                <a:gd name="textAreaBottom" fmla="*/ 5246280 h 5244840"/>
              </a:gdLst>
              <a:ahLst/>
              <a:cxnLst/>
              <a:rect l="textAreaLeft" t="textAreaTop" r="textAreaRight" b="textAreaBottom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3" name="Group 8"/>
          <p:cNvGrpSpPr/>
          <p:nvPr/>
        </p:nvGrpSpPr>
        <p:grpSpPr>
          <a:xfrm>
            <a:off x="10202400" y="6734160"/>
            <a:ext cx="5927040" cy="5510160"/>
            <a:chOff x="10202400" y="6734160"/>
            <a:chExt cx="5927040" cy="5510160"/>
          </a:xfrm>
        </p:grpSpPr>
        <p:sp>
          <p:nvSpPr>
            <p:cNvPr id="54" name="Freeform 9"/>
            <p:cNvSpPr/>
            <p:nvPr/>
          </p:nvSpPr>
          <p:spPr>
            <a:xfrm>
              <a:off x="10202400" y="7151040"/>
              <a:ext cx="5927040" cy="5093280"/>
            </a:xfrm>
            <a:custGeom>
              <a:avLst/>
              <a:gdLst>
                <a:gd name="textAreaLeft" fmla="*/ 0 w 5927040"/>
                <a:gd name="textAreaRight" fmla="*/ 5928480 w 5927040"/>
                <a:gd name="textAreaTop" fmla="*/ 0 h 5093280"/>
                <a:gd name="textAreaBottom" fmla="*/ 5094720 h 509328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" name="TextBox 10"/>
            <p:cNvSpPr/>
            <p:nvPr/>
          </p:nvSpPr>
          <p:spPr>
            <a:xfrm>
              <a:off x="11036160" y="6734160"/>
              <a:ext cx="4259520" cy="5510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hu-H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grpSp>
        <p:nvGrpSpPr>
          <p:cNvPr id="56" name="Group 11"/>
          <p:cNvGrpSpPr/>
          <p:nvPr/>
        </p:nvGrpSpPr>
        <p:grpSpPr>
          <a:xfrm>
            <a:off x="14907960" y="9462240"/>
            <a:ext cx="5927040" cy="5510160"/>
            <a:chOff x="14907960" y="9462240"/>
            <a:chExt cx="5927040" cy="5510160"/>
          </a:xfrm>
        </p:grpSpPr>
        <p:sp>
          <p:nvSpPr>
            <p:cNvPr id="57" name="Freeform 12"/>
            <p:cNvSpPr/>
            <p:nvPr/>
          </p:nvSpPr>
          <p:spPr>
            <a:xfrm>
              <a:off x="14907960" y="9879120"/>
              <a:ext cx="5927040" cy="5093280"/>
            </a:xfrm>
            <a:custGeom>
              <a:avLst/>
              <a:gdLst>
                <a:gd name="textAreaLeft" fmla="*/ 0 w 5927040"/>
                <a:gd name="textAreaRight" fmla="*/ 5928480 w 5927040"/>
                <a:gd name="textAreaTop" fmla="*/ 0 h 5093280"/>
                <a:gd name="textAreaBottom" fmla="*/ 5094720 h 509328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80B3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" name="TextBox 13"/>
            <p:cNvSpPr/>
            <p:nvPr/>
          </p:nvSpPr>
          <p:spPr>
            <a:xfrm>
              <a:off x="15741360" y="9462240"/>
              <a:ext cx="4259520" cy="5510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hu-H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grpSp>
        <p:nvGrpSpPr>
          <p:cNvPr id="59" name="Group 14"/>
          <p:cNvGrpSpPr/>
          <p:nvPr/>
        </p:nvGrpSpPr>
        <p:grpSpPr>
          <a:xfrm>
            <a:off x="5331600" y="-1221840"/>
            <a:ext cx="6056640" cy="5244840"/>
            <a:chOff x="5331600" y="-1221840"/>
            <a:chExt cx="6056640" cy="5244840"/>
          </a:xfrm>
        </p:grpSpPr>
        <p:sp>
          <p:nvSpPr>
            <p:cNvPr id="60" name="Freeform 15"/>
            <p:cNvSpPr/>
            <p:nvPr/>
          </p:nvSpPr>
          <p:spPr>
            <a:xfrm>
              <a:off x="5331600" y="-1221840"/>
              <a:ext cx="6056640" cy="5244840"/>
            </a:xfrm>
            <a:custGeom>
              <a:avLst/>
              <a:gdLst>
                <a:gd name="textAreaLeft" fmla="*/ 0 w 6056640"/>
                <a:gd name="textAreaRight" fmla="*/ 6058080 w 6056640"/>
                <a:gd name="textAreaTop" fmla="*/ 0 h 5244840"/>
                <a:gd name="textAreaBottom" fmla="*/ 5246280 h 5244840"/>
              </a:gdLst>
              <a:ahLst/>
              <a:cxnLst/>
              <a:rect l="textAreaLeft" t="textAreaTop" r="textAreaRight" b="textAreaBottom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1" name="Group 16"/>
          <p:cNvGrpSpPr/>
          <p:nvPr/>
        </p:nvGrpSpPr>
        <p:grpSpPr>
          <a:xfrm>
            <a:off x="379440" y="398520"/>
            <a:ext cx="4208760" cy="6417720"/>
            <a:chOff x="379440" y="398520"/>
            <a:chExt cx="4208760" cy="6417720"/>
          </a:xfrm>
        </p:grpSpPr>
        <p:sp>
          <p:nvSpPr>
            <p:cNvPr id="62" name="Freeform 17"/>
            <p:cNvSpPr/>
            <p:nvPr/>
          </p:nvSpPr>
          <p:spPr>
            <a:xfrm>
              <a:off x="379440" y="398520"/>
              <a:ext cx="4208760" cy="6417720"/>
            </a:xfrm>
            <a:custGeom>
              <a:avLst/>
              <a:gdLst>
                <a:gd name="textAreaLeft" fmla="*/ 0 w 4208760"/>
                <a:gd name="textAreaRight" fmla="*/ 4210200 w 4208760"/>
                <a:gd name="textAreaTop" fmla="*/ 0 h 6417720"/>
                <a:gd name="textAreaBottom" fmla="*/ 6419160 h 6417720"/>
              </a:gdLst>
              <a:ahLst/>
              <a:cxnLst/>
              <a:rect l="textAreaLeft" t="textAreaTop" r="textAreaRight" b="textAreaBottom"/>
              <a:pathLst>
                <a:path w="3585346" h="5466286">
                  <a:moveTo>
                    <a:pt x="3421516" y="0"/>
                  </a:moveTo>
                  <a:lnTo>
                    <a:pt x="0" y="0"/>
                  </a:lnTo>
                  <a:lnTo>
                    <a:pt x="0" y="5466286"/>
                  </a:lnTo>
                  <a:lnTo>
                    <a:pt x="76200" y="5466286"/>
                  </a:lnTo>
                  <a:lnTo>
                    <a:pt x="76200" y="76200"/>
                  </a:lnTo>
                  <a:lnTo>
                    <a:pt x="3585346" y="76200"/>
                  </a:lnTo>
                  <a:lnTo>
                    <a:pt x="3585346" y="0"/>
                  </a:lnTo>
                  <a:close/>
                </a:path>
              </a:pathLst>
            </a:custGeom>
            <a:solidFill>
              <a:srgbClr val="43497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3" name="Group 18"/>
          <p:cNvGrpSpPr/>
          <p:nvPr/>
        </p:nvGrpSpPr>
        <p:grpSpPr>
          <a:xfrm>
            <a:off x="14907960" y="-1003320"/>
            <a:ext cx="6056640" cy="5244840"/>
            <a:chOff x="14907960" y="-1003320"/>
            <a:chExt cx="6056640" cy="5244840"/>
          </a:xfrm>
        </p:grpSpPr>
        <p:sp>
          <p:nvSpPr>
            <p:cNvPr id="64" name="Freeform 19"/>
            <p:cNvSpPr/>
            <p:nvPr/>
          </p:nvSpPr>
          <p:spPr>
            <a:xfrm>
              <a:off x="14907960" y="-1003320"/>
              <a:ext cx="6056640" cy="5244840"/>
            </a:xfrm>
            <a:custGeom>
              <a:avLst/>
              <a:gdLst>
                <a:gd name="textAreaLeft" fmla="*/ 0 w 6056640"/>
                <a:gd name="textAreaRight" fmla="*/ 6058080 w 6056640"/>
                <a:gd name="textAreaTop" fmla="*/ 0 h 5244840"/>
                <a:gd name="textAreaBottom" fmla="*/ 5246280 h 5244840"/>
              </a:gdLst>
              <a:ahLst/>
              <a:cxnLst/>
              <a:rect l="textAreaLeft" t="textAreaTop" r="textAreaRight" b="textAreaBottom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5" name="Freeform 20"/>
          <p:cNvSpPr/>
          <p:nvPr/>
        </p:nvSpPr>
        <p:spPr>
          <a:xfrm>
            <a:off x="11430360" y="7477920"/>
            <a:ext cx="3417120" cy="2528640"/>
          </a:xfrm>
          <a:custGeom>
            <a:avLst/>
            <a:gdLst>
              <a:gd name="textAreaLeft" fmla="*/ 0 w 3417120"/>
              <a:gd name="textAreaRight" fmla="*/ 3418560 w 3417120"/>
              <a:gd name="textAreaTop" fmla="*/ 0 h 2528640"/>
              <a:gd name="textAreaBottom" fmla="*/ 2530080 h 2528640"/>
            </a:gdLst>
            <a:ahLst/>
            <a:cxnLst/>
            <a:rect l="textAreaLeft" t="textAreaTop" r="textAreaRight" b="textAreaBottom"/>
            <a:pathLst>
              <a:path w="3418737" h="2530228">
                <a:moveTo>
                  <a:pt x="0" y="0"/>
                </a:moveTo>
                <a:lnTo>
                  <a:pt x="3418737" y="0"/>
                </a:lnTo>
                <a:lnTo>
                  <a:pt x="3418737" y="2530228"/>
                </a:lnTo>
                <a:lnTo>
                  <a:pt x="0" y="25302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hu-H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66" name="Group 21"/>
          <p:cNvGrpSpPr/>
          <p:nvPr/>
        </p:nvGrpSpPr>
        <p:grpSpPr>
          <a:xfrm>
            <a:off x="-1809720" y="9462240"/>
            <a:ext cx="13239000" cy="5510160"/>
            <a:chOff x="-1809720" y="9462240"/>
            <a:chExt cx="13239000" cy="5510160"/>
          </a:xfrm>
        </p:grpSpPr>
        <p:sp>
          <p:nvSpPr>
            <p:cNvPr id="67" name="Freeform 22"/>
            <p:cNvSpPr/>
            <p:nvPr/>
          </p:nvSpPr>
          <p:spPr>
            <a:xfrm>
              <a:off x="-1809720" y="9879120"/>
              <a:ext cx="13239000" cy="5093280"/>
            </a:xfrm>
            <a:custGeom>
              <a:avLst/>
              <a:gdLst>
                <a:gd name="textAreaLeft" fmla="*/ 0 w 13239000"/>
                <a:gd name="textAreaRight" fmla="*/ 13240440 w 13239000"/>
                <a:gd name="textAreaTop" fmla="*/ 0 h 5093280"/>
                <a:gd name="textAreaBottom" fmla="*/ 5094720 h 5093280"/>
              </a:gdLst>
              <a:ahLst/>
              <a:cxnLst/>
              <a:rect l="textAreaLeft" t="textAreaTop" r="textAreaRight" b="textAreaBottom"/>
              <a:pathLst>
                <a:path w="1815293" h="698500">
                  <a:moveTo>
                    <a:pt x="1815293" y="349250"/>
                  </a:moveTo>
                  <a:lnTo>
                    <a:pt x="1612093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612093" y="0"/>
                  </a:lnTo>
                  <a:lnTo>
                    <a:pt x="1815293" y="349250"/>
                  </a:lnTo>
                  <a:close/>
                </a:path>
              </a:pathLst>
            </a:custGeom>
            <a:solidFill>
              <a:srgbClr val="80B3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" name="TextBox 23"/>
            <p:cNvSpPr/>
            <p:nvPr/>
          </p:nvSpPr>
          <p:spPr>
            <a:xfrm>
              <a:off x="-976320" y="9462240"/>
              <a:ext cx="11571480" cy="5510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hu-H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69" name="TextBox 24"/>
          <p:cNvSpPr/>
          <p:nvPr/>
        </p:nvSpPr>
        <p:spPr>
          <a:xfrm>
            <a:off x="502920" y="4639320"/>
            <a:ext cx="10512360" cy="304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4000" b="1" strike="noStrike" spc="-1">
                <a:solidFill>
                  <a:srgbClr val="17375E"/>
                </a:solidFill>
                <a:latin typeface="Arial Bold"/>
                <a:ea typeface="DejaVu Sans"/>
              </a:rPr>
              <a:t>TOP_Plusz-3.1.1-21-BA1-2022-00001 </a:t>
            </a:r>
            <a:r>
              <a:rPr lang="hu-HU" sz="4000" b="0" strike="noStrike" spc="-1">
                <a:solidFill>
                  <a:srgbClr val="17375E"/>
                </a:solidFill>
                <a:latin typeface="Arial Bold"/>
                <a:ea typeface="DejaVu Sans"/>
              </a:rPr>
              <a:t>Baranya segít – Együttműködés a foglalkoztatás fejlesztéséért</a:t>
            </a:r>
            <a:endParaRPr lang="hu-HU" sz="4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u-HU" sz="4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4000" b="0" strike="noStrike" spc="-1">
                <a:solidFill>
                  <a:srgbClr val="17375E"/>
                </a:solidFill>
                <a:latin typeface="Arial Bold"/>
                <a:ea typeface="DejaVu Sans"/>
              </a:rPr>
              <a:t>Paktum konferencia</a:t>
            </a:r>
            <a:endParaRPr lang="hu-H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TextBox 25"/>
          <p:cNvSpPr/>
          <p:nvPr/>
        </p:nvSpPr>
        <p:spPr>
          <a:xfrm>
            <a:off x="790920" y="8629920"/>
            <a:ext cx="9053280" cy="92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hu-HU" sz="5200" b="0" strike="noStrike" spc="426">
                <a:solidFill>
                  <a:srgbClr val="303452"/>
                </a:solidFill>
                <a:latin typeface="Arial"/>
                <a:ea typeface="DejaVu Sans"/>
              </a:rPr>
              <a:t>Pécs, 2026. március 10.</a:t>
            </a:r>
            <a:endParaRPr lang="hu-HU" sz="5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EA2FC-D6EF-662F-3965-3E5E133DE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roup 10">
            <a:extLst>
              <a:ext uri="{FF2B5EF4-FFF2-40B4-BE49-F238E27FC236}">
                <a16:creationId xmlns:a16="http://schemas.microsoft.com/office/drawing/2014/main" id="{2F5E10D7-2E5D-829F-25F4-87CAE0372F89}"/>
              </a:ext>
            </a:extLst>
          </p:cNvPr>
          <p:cNvGrpSpPr/>
          <p:nvPr/>
        </p:nvGrpSpPr>
        <p:grpSpPr>
          <a:xfrm>
            <a:off x="10177560" y="-3844800"/>
            <a:ext cx="6056640" cy="5244840"/>
            <a:chOff x="10177560" y="-3844800"/>
            <a:chExt cx="6056640" cy="5244840"/>
          </a:xfrm>
        </p:grpSpPr>
        <p:sp>
          <p:nvSpPr>
            <p:cNvPr id="211" name="Freeform 14">
              <a:extLst>
                <a:ext uri="{FF2B5EF4-FFF2-40B4-BE49-F238E27FC236}">
                  <a16:creationId xmlns:a16="http://schemas.microsoft.com/office/drawing/2014/main" id="{5C7F4D7B-7438-A278-FD17-FBFC22BFE7D1}"/>
                </a:ext>
              </a:extLst>
            </p:cNvPr>
            <p:cNvSpPr/>
            <p:nvPr/>
          </p:nvSpPr>
          <p:spPr>
            <a:xfrm>
              <a:off x="10177560" y="-3844800"/>
              <a:ext cx="6056640" cy="5244840"/>
            </a:xfrm>
            <a:custGeom>
              <a:avLst/>
              <a:gdLst>
                <a:gd name="textAreaLeft" fmla="*/ 0 w 6056640"/>
                <a:gd name="textAreaRight" fmla="*/ 6058080 w 6056640"/>
                <a:gd name="textAreaTop" fmla="*/ 0 h 5244840"/>
                <a:gd name="textAreaBottom" fmla="*/ 5246280 h 5244840"/>
              </a:gdLst>
              <a:ahLst/>
              <a:cxnLst/>
              <a:rect l="textAreaLeft" t="textAreaTop" r="textAreaRight" b="textAreaBottom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solidFill>
              <a:srgbClr val="80B32F"/>
            </a:solidFill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12" name="Group 13">
            <a:extLst>
              <a:ext uri="{FF2B5EF4-FFF2-40B4-BE49-F238E27FC236}">
                <a16:creationId xmlns:a16="http://schemas.microsoft.com/office/drawing/2014/main" id="{8DA693DC-5FC2-8F96-70E1-DE4EE89EA28F}"/>
              </a:ext>
            </a:extLst>
          </p:cNvPr>
          <p:cNvGrpSpPr/>
          <p:nvPr/>
        </p:nvGrpSpPr>
        <p:grpSpPr>
          <a:xfrm>
            <a:off x="14907960" y="9462240"/>
            <a:ext cx="5927040" cy="5510160"/>
            <a:chOff x="14907960" y="9462240"/>
            <a:chExt cx="5927040" cy="5510160"/>
          </a:xfrm>
        </p:grpSpPr>
        <p:sp>
          <p:nvSpPr>
            <p:cNvPr id="213" name="Freeform 16">
              <a:extLst>
                <a:ext uri="{FF2B5EF4-FFF2-40B4-BE49-F238E27FC236}">
                  <a16:creationId xmlns:a16="http://schemas.microsoft.com/office/drawing/2014/main" id="{0C7EEA8E-3817-3316-4571-1797218BB211}"/>
                </a:ext>
              </a:extLst>
            </p:cNvPr>
            <p:cNvSpPr/>
            <p:nvPr/>
          </p:nvSpPr>
          <p:spPr>
            <a:xfrm>
              <a:off x="14907960" y="9879120"/>
              <a:ext cx="5927040" cy="5093280"/>
            </a:xfrm>
            <a:custGeom>
              <a:avLst/>
              <a:gdLst>
                <a:gd name="textAreaLeft" fmla="*/ 0 w 5927040"/>
                <a:gd name="textAreaRight" fmla="*/ 5928480 w 5927040"/>
                <a:gd name="textAreaTop" fmla="*/ 0 h 5093280"/>
                <a:gd name="textAreaBottom" fmla="*/ 5094720 h 509328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80B3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4" name="TextBox 8">
              <a:extLst>
                <a:ext uri="{FF2B5EF4-FFF2-40B4-BE49-F238E27FC236}">
                  <a16:creationId xmlns:a16="http://schemas.microsoft.com/office/drawing/2014/main" id="{8E81EB11-04BD-88DA-1276-C9DA990AFC83}"/>
                </a:ext>
              </a:extLst>
            </p:cNvPr>
            <p:cNvSpPr/>
            <p:nvPr/>
          </p:nvSpPr>
          <p:spPr>
            <a:xfrm>
              <a:off x="15741360" y="9462240"/>
              <a:ext cx="4259520" cy="5510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grpSp>
        <p:nvGrpSpPr>
          <p:cNvPr id="215" name="Group 15">
            <a:extLst>
              <a:ext uri="{FF2B5EF4-FFF2-40B4-BE49-F238E27FC236}">
                <a16:creationId xmlns:a16="http://schemas.microsoft.com/office/drawing/2014/main" id="{159873A8-E881-8618-67AB-107CF2E04BBB}"/>
              </a:ext>
            </a:extLst>
          </p:cNvPr>
          <p:cNvGrpSpPr/>
          <p:nvPr/>
        </p:nvGrpSpPr>
        <p:grpSpPr>
          <a:xfrm>
            <a:off x="379440" y="398520"/>
            <a:ext cx="4208760" cy="6417720"/>
            <a:chOff x="379440" y="398520"/>
            <a:chExt cx="4208760" cy="6417720"/>
          </a:xfrm>
        </p:grpSpPr>
        <p:sp>
          <p:nvSpPr>
            <p:cNvPr id="216" name="Freeform 23">
              <a:extLst>
                <a:ext uri="{FF2B5EF4-FFF2-40B4-BE49-F238E27FC236}">
                  <a16:creationId xmlns:a16="http://schemas.microsoft.com/office/drawing/2014/main" id="{D46EC5B5-87AA-E2A0-6BEC-438F8B2A9CE4}"/>
                </a:ext>
              </a:extLst>
            </p:cNvPr>
            <p:cNvSpPr/>
            <p:nvPr/>
          </p:nvSpPr>
          <p:spPr>
            <a:xfrm>
              <a:off x="379440" y="398520"/>
              <a:ext cx="4208760" cy="6417720"/>
            </a:xfrm>
            <a:custGeom>
              <a:avLst/>
              <a:gdLst>
                <a:gd name="textAreaLeft" fmla="*/ 0 w 4208760"/>
                <a:gd name="textAreaRight" fmla="*/ 4210200 w 4208760"/>
                <a:gd name="textAreaTop" fmla="*/ 0 h 6417720"/>
                <a:gd name="textAreaBottom" fmla="*/ 6419160 h 6417720"/>
              </a:gdLst>
              <a:ahLst/>
              <a:cxnLst/>
              <a:rect l="textAreaLeft" t="textAreaTop" r="textAreaRight" b="textAreaBottom"/>
              <a:pathLst>
                <a:path w="3585346" h="5466286">
                  <a:moveTo>
                    <a:pt x="3421516" y="0"/>
                  </a:moveTo>
                  <a:lnTo>
                    <a:pt x="0" y="0"/>
                  </a:lnTo>
                  <a:lnTo>
                    <a:pt x="0" y="5466286"/>
                  </a:lnTo>
                  <a:lnTo>
                    <a:pt x="76200" y="5466286"/>
                  </a:lnTo>
                  <a:lnTo>
                    <a:pt x="76200" y="76200"/>
                  </a:lnTo>
                  <a:lnTo>
                    <a:pt x="3585346" y="76200"/>
                  </a:lnTo>
                  <a:lnTo>
                    <a:pt x="3585346" y="0"/>
                  </a:lnTo>
                  <a:close/>
                </a:path>
              </a:pathLst>
            </a:custGeom>
            <a:solidFill>
              <a:srgbClr val="43497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17" name="TextBox 9">
            <a:extLst>
              <a:ext uri="{FF2B5EF4-FFF2-40B4-BE49-F238E27FC236}">
                <a16:creationId xmlns:a16="http://schemas.microsoft.com/office/drawing/2014/main" id="{D7DE3B71-938E-BAA9-02D4-6CBBB4887252}"/>
              </a:ext>
            </a:extLst>
          </p:cNvPr>
          <p:cNvSpPr/>
          <p:nvPr/>
        </p:nvSpPr>
        <p:spPr>
          <a:xfrm>
            <a:off x="651780" y="2435066"/>
            <a:ext cx="13809960" cy="22159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hu-HU" sz="2400" b="1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- GINOP_Plusz-3.2.5-24 Munkakörülmények fejlesztése</a:t>
            </a: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hu-HU" sz="2000" b="0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Célja: Munkavédelmi szint emelését célzó eszközbeszerzés </a:t>
            </a:r>
            <a:r>
              <a:rPr lang="hu-HU" sz="2000" b="0" strike="noStrike" spc="-1" dirty="0" err="1">
                <a:solidFill>
                  <a:srgbClr val="17375E"/>
                </a:solidFill>
                <a:latin typeface="Arial Bold"/>
                <a:ea typeface="DejaVu Sans"/>
              </a:rPr>
              <a:t>mikro</a:t>
            </a:r>
            <a:r>
              <a:rPr lang="hu-HU" sz="2000" b="0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,- kis,- és középvállalkozások részére. </a:t>
            </a:r>
            <a:endParaRPr lang="hu-H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hu-HU" sz="2000" b="0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Keretösszeg: 4,5 Mrd Ft (országosan), 291.602.948 Ft (Baranya vármegyében)</a:t>
            </a:r>
            <a:endParaRPr lang="hu-H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hu-HU" sz="2000" b="0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Támogatási összeg: min.500 ezer – </a:t>
            </a:r>
            <a:r>
              <a:rPr lang="hu-HU" sz="2000" b="0" strike="noStrike" spc="-1" dirty="0" err="1">
                <a:solidFill>
                  <a:srgbClr val="17375E"/>
                </a:solidFill>
                <a:latin typeface="Arial Bold"/>
                <a:ea typeface="DejaVu Sans"/>
              </a:rPr>
              <a:t>max</a:t>
            </a:r>
            <a:r>
              <a:rPr lang="hu-HU" sz="2000" b="0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. 20 millió/vállalkozás </a:t>
            </a:r>
            <a:endParaRPr lang="hu-H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hu-HU" sz="2000" b="0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Projekt megvalósítási időszak: 2024.09.01 – 2027.10.31</a:t>
            </a:r>
            <a:endParaRPr lang="hu-H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hu-HU" sz="2000" b="0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Kérelem benyújtási időszak II. szakasz.: 2026. március 16-tól</a:t>
            </a:r>
            <a:endParaRPr lang="hu-H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hu-H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18" name="Group 19">
            <a:extLst>
              <a:ext uri="{FF2B5EF4-FFF2-40B4-BE49-F238E27FC236}">
                <a16:creationId xmlns:a16="http://schemas.microsoft.com/office/drawing/2014/main" id="{63DE87BD-2C8F-31A2-1CBF-DF595B1C9F40}"/>
              </a:ext>
            </a:extLst>
          </p:cNvPr>
          <p:cNvGrpSpPr/>
          <p:nvPr/>
        </p:nvGrpSpPr>
        <p:grpSpPr>
          <a:xfrm>
            <a:off x="14849280" y="4096800"/>
            <a:ext cx="5927040" cy="5510160"/>
            <a:chOff x="14849280" y="4096800"/>
            <a:chExt cx="5927040" cy="5510160"/>
          </a:xfrm>
        </p:grpSpPr>
        <p:sp>
          <p:nvSpPr>
            <p:cNvPr id="219" name="Freeform 25">
              <a:extLst>
                <a:ext uri="{FF2B5EF4-FFF2-40B4-BE49-F238E27FC236}">
                  <a16:creationId xmlns:a16="http://schemas.microsoft.com/office/drawing/2014/main" id="{D0D4FAE1-65BE-604B-8FAB-327F50F63CEA}"/>
                </a:ext>
              </a:extLst>
            </p:cNvPr>
            <p:cNvSpPr/>
            <p:nvPr/>
          </p:nvSpPr>
          <p:spPr>
            <a:xfrm>
              <a:off x="14849280" y="4513680"/>
              <a:ext cx="5927040" cy="5093280"/>
            </a:xfrm>
            <a:custGeom>
              <a:avLst/>
              <a:gdLst>
                <a:gd name="textAreaLeft" fmla="*/ 0 w 5927040"/>
                <a:gd name="textAreaRight" fmla="*/ 5928480 w 5927040"/>
                <a:gd name="textAreaTop" fmla="*/ 0 h 5093280"/>
                <a:gd name="textAreaBottom" fmla="*/ 5094720 h 509328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0" name="TextBox 12">
              <a:extLst>
                <a:ext uri="{FF2B5EF4-FFF2-40B4-BE49-F238E27FC236}">
                  <a16:creationId xmlns:a16="http://schemas.microsoft.com/office/drawing/2014/main" id="{71FCAFF7-4FA4-8400-A60A-BFEFE9E5284E}"/>
                </a:ext>
              </a:extLst>
            </p:cNvPr>
            <p:cNvSpPr/>
            <p:nvPr/>
          </p:nvSpPr>
          <p:spPr>
            <a:xfrm>
              <a:off x="15683040" y="4096800"/>
              <a:ext cx="4259520" cy="5510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221" name="Freeform 26">
            <a:extLst>
              <a:ext uri="{FF2B5EF4-FFF2-40B4-BE49-F238E27FC236}">
                <a16:creationId xmlns:a16="http://schemas.microsoft.com/office/drawing/2014/main" id="{B12E24AE-2E6F-74CE-94A6-EC66B3F5A886}"/>
              </a:ext>
            </a:extLst>
          </p:cNvPr>
          <p:cNvSpPr/>
          <p:nvPr/>
        </p:nvSpPr>
        <p:spPr>
          <a:xfrm>
            <a:off x="15748560" y="5914080"/>
            <a:ext cx="2187000" cy="1618200"/>
          </a:xfrm>
          <a:custGeom>
            <a:avLst/>
            <a:gdLst>
              <a:gd name="textAreaLeft" fmla="*/ 0 w 2187000"/>
              <a:gd name="textAreaRight" fmla="*/ 2188440 w 2187000"/>
              <a:gd name="textAreaTop" fmla="*/ 0 h 1618200"/>
              <a:gd name="textAreaBottom" fmla="*/ 1619640 h 1618200"/>
            </a:gdLst>
            <a:ahLst/>
            <a:cxnLst/>
            <a:rect l="textAreaLeft" t="textAreaTop" r="textAreaRight" b="textAreaBottom"/>
            <a:pathLst>
              <a:path w="2188435" h="1619674">
                <a:moveTo>
                  <a:pt x="0" y="0"/>
                </a:moveTo>
                <a:lnTo>
                  <a:pt x="2188434" y="0"/>
                </a:lnTo>
                <a:lnTo>
                  <a:pt x="2188434" y="1619674"/>
                </a:lnTo>
                <a:lnTo>
                  <a:pt x="0" y="161967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hu-H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2" name="TextBox 15">
            <a:extLst>
              <a:ext uri="{FF2B5EF4-FFF2-40B4-BE49-F238E27FC236}">
                <a16:creationId xmlns:a16="http://schemas.microsoft.com/office/drawing/2014/main" id="{BA5383B8-A9C1-A137-AD84-604612D41C59}"/>
              </a:ext>
            </a:extLst>
          </p:cNvPr>
          <p:cNvSpPr/>
          <p:nvPr/>
        </p:nvSpPr>
        <p:spPr>
          <a:xfrm>
            <a:off x="700200" y="663480"/>
            <a:ext cx="10675440" cy="6855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6420"/>
              </a:lnSpc>
            </a:pPr>
            <a:r>
              <a:rPr lang="cs-CZ" sz="2400" b="1" u="sng" strike="noStrike" spc="-1" dirty="0">
                <a:solidFill>
                  <a:srgbClr val="17375E"/>
                </a:solidFill>
                <a:uFillTx/>
                <a:latin typeface="Arial Bold"/>
                <a:ea typeface="DejaVu Sans"/>
              </a:rPr>
              <a:t>BAVKH által megvalósított projektek a Paktumon kívül II.</a:t>
            </a: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23" name="Group 22">
            <a:extLst>
              <a:ext uri="{FF2B5EF4-FFF2-40B4-BE49-F238E27FC236}">
                <a16:creationId xmlns:a16="http://schemas.microsoft.com/office/drawing/2014/main" id="{7383B262-E063-3CAA-61DE-6F92F452ACBC}"/>
              </a:ext>
            </a:extLst>
          </p:cNvPr>
          <p:cNvGrpSpPr/>
          <p:nvPr/>
        </p:nvGrpSpPr>
        <p:grpSpPr>
          <a:xfrm>
            <a:off x="-1309320" y="9411840"/>
            <a:ext cx="10814760" cy="4881960"/>
            <a:chOff x="-1309320" y="9411840"/>
            <a:chExt cx="10814760" cy="4881960"/>
          </a:xfrm>
        </p:grpSpPr>
        <p:sp>
          <p:nvSpPr>
            <p:cNvPr id="224" name="Freeform 27">
              <a:extLst>
                <a:ext uri="{FF2B5EF4-FFF2-40B4-BE49-F238E27FC236}">
                  <a16:creationId xmlns:a16="http://schemas.microsoft.com/office/drawing/2014/main" id="{9D487E85-2A57-71A3-9623-8A6E32261C3E}"/>
                </a:ext>
              </a:extLst>
            </p:cNvPr>
            <p:cNvSpPr/>
            <p:nvPr/>
          </p:nvSpPr>
          <p:spPr>
            <a:xfrm>
              <a:off x="-1309320" y="9780840"/>
              <a:ext cx="10814760" cy="4512600"/>
            </a:xfrm>
            <a:custGeom>
              <a:avLst/>
              <a:gdLst>
                <a:gd name="textAreaLeft" fmla="*/ 0 w 10814760"/>
                <a:gd name="textAreaRight" fmla="*/ 10816200 w 10814760"/>
                <a:gd name="textAreaTop" fmla="*/ 0 h 4512600"/>
                <a:gd name="textAreaBottom" fmla="*/ 4514040 h 4512600"/>
              </a:gdLst>
              <a:ahLst/>
              <a:cxnLst/>
              <a:rect l="textAreaLeft" t="textAreaTop" r="textAreaRight" b="textAreaBottom"/>
              <a:pathLst>
                <a:path w="1673625" h="698500">
                  <a:moveTo>
                    <a:pt x="1673625" y="349250"/>
                  </a:moveTo>
                  <a:lnTo>
                    <a:pt x="1470425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470425" y="0"/>
                  </a:lnTo>
                  <a:lnTo>
                    <a:pt x="1673625" y="349250"/>
                  </a:lnTo>
                  <a:close/>
                </a:path>
              </a:pathLst>
            </a:custGeom>
            <a:solidFill>
              <a:srgbClr val="80B3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5" name="TextBox 17">
              <a:extLst>
                <a:ext uri="{FF2B5EF4-FFF2-40B4-BE49-F238E27FC236}">
                  <a16:creationId xmlns:a16="http://schemas.microsoft.com/office/drawing/2014/main" id="{35041F1A-AC3C-55A0-23D2-741ECFB21919}"/>
                </a:ext>
              </a:extLst>
            </p:cNvPr>
            <p:cNvSpPr/>
            <p:nvPr/>
          </p:nvSpPr>
          <p:spPr>
            <a:xfrm>
              <a:off x="-570600" y="9411840"/>
              <a:ext cx="9337320" cy="4881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226" name="TextBox 18">
            <a:extLst>
              <a:ext uri="{FF2B5EF4-FFF2-40B4-BE49-F238E27FC236}">
                <a16:creationId xmlns:a16="http://schemas.microsoft.com/office/drawing/2014/main" id="{4753C307-F72A-EBE7-CC84-134813112A6D}"/>
              </a:ext>
            </a:extLst>
          </p:cNvPr>
          <p:cNvSpPr/>
          <p:nvPr/>
        </p:nvSpPr>
        <p:spPr>
          <a:xfrm>
            <a:off x="379440" y="9793440"/>
            <a:ext cx="7581600" cy="39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3078"/>
              </a:lnSpc>
            </a:pPr>
            <a:r>
              <a:rPr lang="hu-HU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https://www.kormanyhivatalok.hu/kormanyhivatalok/baranya</a:t>
            </a:r>
            <a:endParaRPr lang="hu-HU" sz="2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27" name="Group 24">
            <a:extLst>
              <a:ext uri="{FF2B5EF4-FFF2-40B4-BE49-F238E27FC236}">
                <a16:creationId xmlns:a16="http://schemas.microsoft.com/office/drawing/2014/main" id="{A1C8380F-FA95-E287-96F1-1C9647B87224}"/>
              </a:ext>
            </a:extLst>
          </p:cNvPr>
          <p:cNvGrpSpPr/>
          <p:nvPr/>
        </p:nvGrpSpPr>
        <p:grpSpPr>
          <a:xfrm>
            <a:off x="14907960" y="-1003320"/>
            <a:ext cx="6056640" cy="5244840"/>
            <a:chOff x="14907960" y="-1003320"/>
            <a:chExt cx="6056640" cy="5244840"/>
          </a:xfrm>
        </p:grpSpPr>
        <p:sp>
          <p:nvSpPr>
            <p:cNvPr id="228" name="Freeform 28">
              <a:extLst>
                <a:ext uri="{FF2B5EF4-FFF2-40B4-BE49-F238E27FC236}">
                  <a16:creationId xmlns:a16="http://schemas.microsoft.com/office/drawing/2014/main" id="{D1DAF0A8-0A55-11EB-74E5-4FB9A4FC6B82}"/>
                </a:ext>
              </a:extLst>
            </p:cNvPr>
            <p:cNvSpPr/>
            <p:nvPr/>
          </p:nvSpPr>
          <p:spPr>
            <a:xfrm>
              <a:off x="14907960" y="-1003320"/>
              <a:ext cx="6056640" cy="5244840"/>
            </a:xfrm>
            <a:custGeom>
              <a:avLst/>
              <a:gdLst>
                <a:gd name="textAreaLeft" fmla="*/ 0 w 6056640"/>
                <a:gd name="textAreaRight" fmla="*/ 6058080 w 6056640"/>
                <a:gd name="textAreaTop" fmla="*/ 0 h 5244840"/>
                <a:gd name="textAreaBottom" fmla="*/ 5246280 h 5244840"/>
              </a:gdLst>
              <a:ahLst/>
              <a:cxnLst/>
              <a:rect l="textAreaLeft" t="textAreaTop" r="textAreaRight" b="textAreaBottom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" name="TextBox 9">
            <a:extLst>
              <a:ext uri="{FF2B5EF4-FFF2-40B4-BE49-F238E27FC236}">
                <a16:creationId xmlns:a16="http://schemas.microsoft.com/office/drawing/2014/main" id="{07FC49ED-8332-EA2F-D0A4-100D5FDC22B7}"/>
              </a:ext>
            </a:extLst>
          </p:cNvPr>
          <p:cNvSpPr/>
          <p:nvPr/>
        </p:nvSpPr>
        <p:spPr>
          <a:xfrm>
            <a:off x="700200" y="4913164"/>
            <a:ext cx="13809960" cy="3200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just">
              <a:lnSpc>
                <a:spcPct val="100000"/>
              </a:lnSpc>
            </a:pPr>
            <a:endParaRPr lang="hu-H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hu-HU" sz="2400" b="1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- GINOP_Plusz-3.2.1-21 A munkavállalók és vállalatok alkalmazkodóképességének és termelékenységének javítása a munkaerő fejlesztésén keresztül</a:t>
            </a: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hu-HU" sz="2000" b="0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Célja: továbbadott támogatás nyújtása a munkahelyi képzések megvalósításához, ezzel növelve a termelékenységüket. </a:t>
            </a:r>
            <a:endParaRPr lang="hu-H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hu-HU" sz="2000" b="0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Keretösszeg: 70 Mrd Ft (országosan), 2,4 Mrd Ft (Baranya vármegyében)</a:t>
            </a:r>
            <a:endParaRPr lang="hu-H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hu-HU" sz="2000" b="0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Támogatási elemek: képzési költség díja, valamint opcionálisan a kieső munkaidőre járó bértámogatás és szakmai megvalósítói költség a támogatással kapcsolatos adminisztrációt végző alkalmazottnak</a:t>
            </a:r>
            <a:endParaRPr lang="hu-H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hu-HU" sz="2000" b="0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Támogatási összeg: 350.000 Ft/fő a vállalat méretétől függően 70-60-50 %-ban csökkentett arányban.</a:t>
            </a:r>
            <a:endParaRPr lang="hu-H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hu-HU" sz="2000" b="0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Projekt megvalósítási időszak: 2021.10.01 – 2027.10.31</a:t>
            </a:r>
            <a:endParaRPr lang="hu-H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hu-HU" sz="2000" b="0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Kérelem benyújtási időszak IV. szakasz: 2025.03.05 – 2026.03.15</a:t>
            </a:r>
            <a:endParaRPr lang="hu-H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97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roup 2"/>
          <p:cNvGrpSpPr/>
          <p:nvPr/>
        </p:nvGrpSpPr>
        <p:grpSpPr>
          <a:xfrm>
            <a:off x="10177560" y="-3844800"/>
            <a:ext cx="6056640" cy="5244840"/>
            <a:chOff x="10177560" y="-3844800"/>
            <a:chExt cx="6056640" cy="5244840"/>
          </a:xfrm>
        </p:grpSpPr>
        <p:sp>
          <p:nvSpPr>
            <p:cNvPr id="230" name="Freeform 3"/>
            <p:cNvSpPr/>
            <p:nvPr/>
          </p:nvSpPr>
          <p:spPr>
            <a:xfrm>
              <a:off x="10177560" y="-3844800"/>
              <a:ext cx="6056640" cy="5244840"/>
            </a:xfrm>
            <a:custGeom>
              <a:avLst/>
              <a:gdLst>
                <a:gd name="textAreaLeft" fmla="*/ 0 w 6056640"/>
                <a:gd name="textAreaRight" fmla="*/ 6058080 w 6056640"/>
                <a:gd name="textAreaTop" fmla="*/ 0 h 5244840"/>
                <a:gd name="textAreaBottom" fmla="*/ 5246280 h 5244840"/>
              </a:gdLst>
              <a:ahLst/>
              <a:cxnLst/>
              <a:rect l="textAreaLeft" t="textAreaTop" r="textAreaRight" b="textAreaBottom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solidFill>
              <a:srgbClr val="80B32F"/>
            </a:solidFill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31" name="Group 4"/>
          <p:cNvGrpSpPr/>
          <p:nvPr/>
        </p:nvGrpSpPr>
        <p:grpSpPr>
          <a:xfrm>
            <a:off x="10110600" y="1657080"/>
            <a:ext cx="6056640" cy="5244840"/>
            <a:chOff x="10110600" y="1657080"/>
            <a:chExt cx="6056640" cy="5244840"/>
          </a:xfrm>
        </p:grpSpPr>
        <p:sp>
          <p:nvSpPr>
            <p:cNvPr id="232" name="Freeform 5"/>
            <p:cNvSpPr/>
            <p:nvPr/>
          </p:nvSpPr>
          <p:spPr>
            <a:xfrm>
              <a:off x="10110600" y="1657080"/>
              <a:ext cx="6056640" cy="5244840"/>
            </a:xfrm>
            <a:custGeom>
              <a:avLst/>
              <a:gdLst>
                <a:gd name="textAreaLeft" fmla="*/ 0 w 6056640"/>
                <a:gd name="textAreaRight" fmla="*/ 6058080 w 6056640"/>
                <a:gd name="textAreaTop" fmla="*/ 0 h 5244840"/>
                <a:gd name="textAreaBottom" fmla="*/ 5246280 h 5244840"/>
              </a:gdLst>
              <a:ahLst/>
              <a:cxnLst/>
              <a:rect l="textAreaLeft" t="textAreaTop" r="textAreaRight" b="textAreaBottom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33" name="Group 6"/>
          <p:cNvGrpSpPr/>
          <p:nvPr/>
        </p:nvGrpSpPr>
        <p:grpSpPr>
          <a:xfrm>
            <a:off x="14907960" y="4375440"/>
            <a:ext cx="6056640" cy="5244840"/>
            <a:chOff x="14907960" y="4375440"/>
            <a:chExt cx="6056640" cy="5244840"/>
          </a:xfrm>
        </p:grpSpPr>
        <p:sp>
          <p:nvSpPr>
            <p:cNvPr id="234" name="Freeform 7"/>
            <p:cNvSpPr/>
            <p:nvPr/>
          </p:nvSpPr>
          <p:spPr>
            <a:xfrm>
              <a:off x="14907960" y="4375440"/>
              <a:ext cx="6056640" cy="5244840"/>
            </a:xfrm>
            <a:custGeom>
              <a:avLst/>
              <a:gdLst>
                <a:gd name="textAreaLeft" fmla="*/ 0 w 6056640"/>
                <a:gd name="textAreaRight" fmla="*/ 6058080 w 6056640"/>
                <a:gd name="textAreaTop" fmla="*/ 0 h 5244840"/>
                <a:gd name="textAreaBottom" fmla="*/ 5246280 h 5244840"/>
              </a:gdLst>
              <a:ahLst/>
              <a:cxnLst/>
              <a:rect l="textAreaLeft" t="textAreaTop" r="textAreaRight" b="textAreaBottom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35" name="Group 8"/>
          <p:cNvGrpSpPr/>
          <p:nvPr/>
        </p:nvGrpSpPr>
        <p:grpSpPr>
          <a:xfrm>
            <a:off x="10202400" y="6734160"/>
            <a:ext cx="5927040" cy="5510160"/>
            <a:chOff x="10202400" y="6734160"/>
            <a:chExt cx="5927040" cy="5510160"/>
          </a:xfrm>
        </p:grpSpPr>
        <p:sp>
          <p:nvSpPr>
            <p:cNvPr id="236" name="Freeform 9"/>
            <p:cNvSpPr/>
            <p:nvPr/>
          </p:nvSpPr>
          <p:spPr>
            <a:xfrm>
              <a:off x="10202400" y="7151040"/>
              <a:ext cx="5927040" cy="5093280"/>
            </a:xfrm>
            <a:custGeom>
              <a:avLst/>
              <a:gdLst>
                <a:gd name="textAreaLeft" fmla="*/ 0 w 5927040"/>
                <a:gd name="textAreaRight" fmla="*/ 5928480 w 5927040"/>
                <a:gd name="textAreaTop" fmla="*/ 0 h 5093280"/>
                <a:gd name="textAreaBottom" fmla="*/ 5094720 h 509328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7" name="TextBox 10"/>
            <p:cNvSpPr/>
            <p:nvPr/>
          </p:nvSpPr>
          <p:spPr>
            <a:xfrm>
              <a:off x="11036160" y="6734160"/>
              <a:ext cx="4259520" cy="5510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hu-H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grpSp>
        <p:nvGrpSpPr>
          <p:cNvPr id="238" name="Group 11"/>
          <p:cNvGrpSpPr/>
          <p:nvPr/>
        </p:nvGrpSpPr>
        <p:grpSpPr>
          <a:xfrm>
            <a:off x="14907960" y="9462240"/>
            <a:ext cx="5927040" cy="5510160"/>
            <a:chOff x="14907960" y="9462240"/>
            <a:chExt cx="5927040" cy="5510160"/>
          </a:xfrm>
        </p:grpSpPr>
        <p:sp>
          <p:nvSpPr>
            <p:cNvPr id="239" name="Freeform 12"/>
            <p:cNvSpPr/>
            <p:nvPr/>
          </p:nvSpPr>
          <p:spPr>
            <a:xfrm>
              <a:off x="14907960" y="9879120"/>
              <a:ext cx="5927040" cy="5093280"/>
            </a:xfrm>
            <a:custGeom>
              <a:avLst/>
              <a:gdLst>
                <a:gd name="textAreaLeft" fmla="*/ 0 w 5927040"/>
                <a:gd name="textAreaRight" fmla="*/ 5928480 w 5927040"/>
                <a:gd name="textAreaTop" fmla="*/ 0 h 5093280"/>
                <a:gd name="textAreaBottom" fmla="*/ 5094720 h 509328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80B3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0" name="TextBox 13"/>
            <p:cNvSpPr/>
            <p:nvPr/>
          </p:nvSpPr>
          <p:spPr>
            <a:xfrm>
              <a:off x="15741360" y="9462240"/>
              <a:ext cx="4259520" cy="5510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hu-H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grpSp>
        <p:nvGrpSpPr>
          <p:cNvPr id="241" name="Group 14"/>
          <p:cNvGrpSpPr/>
          <p:nvPr/>
        </p:nvGrpSpPr>
        <p:grpSpPr>
          <a:xfrm>
            <a:off x="5331600" y="-1221840"/>
            <a:ext cx="6056640" cy="5244840"/>
            <a:chOff x="5331600" y="-1221840"/>
            <a:chExt cx="6056640" cy="5244840"/>
          </a:xfrm>
        </p:grpSpPr>
        <p:sp>
          <p:nvSpPr>
            <p:cNvPr id="242" name="Freeform 15"/>
            <p:cNvSpPr/>
            <p:nvPr/>
          </p:nvSpPr>
          <p:spPr>
            <a:xfrm>
              <a:off x="5331600" y="-1221840"/>
              <a:ext cx="6056640" cy="5244840"/>
            </a:xfrm>
            <a:custGeom>
              <a:avLst/>
              <a:gdLst>
                <a:gd name="textAreaLeft" fmla="*/ 0 w 6056640"/>
                <a:gd name="textAreaRight" fmla="*/ 6058080 w 6056640"/>
                <a:gd name="textAreaTop" fmla="*/ 0 h 5244840"/>
                <a:gd name="textAreaBottom" fmla="*/ 5246280 h 5244840"/>
              </a:gdLst>
              <a:ahLst/>
              <a:cxnLst/>
              <a:rect l="textAreaLeft" t="textAreaTop" r="textAreaRight" b="textAreaBottom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43" name="Group 18"/>
          <p:cNvGrpSpPr/>
          <p:nvPr/>
        </p:nvGrpSpPr>
        <p:grpSpPr>
          <a:xfrm>
            <a:off x="379440" y="398520"/>
            <a:ext cx="4208760" cy="6417720"/>
            <a:chOff x="379440" y="398520"/>
            <a:chExt cx="4208760" cy="6417720"/>
          </a:xfrm>
        </p:grpSpPr>
        <p:sp>
          <p:nvSpPr>
            <p:cNvPr id="244" name="Freeform 19"/>
            <p:cNvSpPr/>
            <p:nvPr/>
          </p:nvSpPr>
          <p:spPr>
            <a:xfrm>
              <a:off x="379440" y="398520"/>
              <a:ext cx="4208760" cy="6417720"/>
            </a:xfrm>
            <a:custGeom>
              <a:avLst/>
              <a:gdLst>
                <a:gd name="textAreaLeft" fmla="*/ 0 w 4208760"/>
                <a:gd name="textAreaRight" fmla="*/ 4210200 w 4208760"/>
                <a:gd name="textAreaTop" fmla="*/ 0 h 6417720"/>
                <a:gd name="textAreaBottom" fmla="*/ 6419160 h 6417720"/>
              </a:gdLst>
              <a:ahLst/>
              <a:cxnLst/>
              <a:rect l="textAreaLeft" t="textAreaTop" r="textAreaRight" b="textAreaBottom"/>
              <a:pathLst>
                <a:path w="3585346" h="5466286">
                  <a:moveTo>
                    <a:pt x="3421516" y="0"/>
                  </a:moveTo>
                  <a:lnTo>
                    <a:pt x="0" y="0"/>
                  </a:lnTo>
                  <a:lnTo>
                    <a:pt x="0" y="5466286"/>
                  </a:lnTo>
                  <a:lnTo>
                    <a:pt x="76200" y="5466286"/>
                  </a:lnTo>
                  <a:lnTo>
                    <a:pt x="76200" y="76200"/>
                  </a:lnTo>
                  <a:lnTo>
                    <a:pt x="3585346" y="76200"/>
                  </a:lnTo>
                  <a:lnTo>
                    <a:pt x="3585346" y="0"/>
                  </a:lnTo>
                  <a:close/>
                </a:path>
              </a:pathLst>
            </a:custGeom>
            <a:solidFill>
              <a:srgbClr val="43497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45" name="Group 20"/>
          <p:cNvGrpSpPr/>
          <p:nvPr/>
        </p:nvGrpSpPr>
        <p:grpSpPr>
          <a:xfrm>
            <a:off x="14907960" y="-1003320"/>
            <a:ext cx="6056640" cy="5244840"/>
            <a:chOff x="14907960" y="-1003320"/>
            <a:chExt cx="6056640" cy="5244840"/>
          </a:xfrm>
        </p:grpSpPr>
        <p:sp>
          <p:nvSpPr>
            <p:cNvPr id="246" name="Freeform 21"/>
            <p:cNvSpPr/>
            <p:nvPr/>
          </p:nvSpPr>
          <p:spPr>
            <a:xfrm>
              <a:off x="14907960" y="-1003320"/>
              <a:ext cx="6056640" cy="5244840"/>
            </a:xfrm>
            <a:custGeom>
              <a:avLst/>
              <a:gdLst>
                <a:gd name="textAreaLeft" fmla="*/ 0 w 6056640"/>
                <a:gd name="textAreaRight" fmla="*/ 6058080 w 6056640"/>
                <a:gd name="textAreaTop" fmla="*/ 0 h 5244840"/>
                <a:gd name="textAreaBottom" fmla="*/ 5246280 h 5244840"/>
              </a:gdLst>
              <a:ahLst/>
              <a:cxnLst/>
              <a:rect l="textAreaLeft" t="textAreaTop" r="textAreaRight" b="textAreaBottom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47" name="Freeform 22"/>
          <p:cNvSpPr/>
          <p:nvPr/>
        </p:nvSpPr>
        <p:spPr>
          <a:xfrm>
            <a:off x="11430360" y="7477920"/>
            <a:ext cx="3417120" cy="2528640"/>
          </a:xfrm>
          <a:custGeom>
            <a:avLst/>
            <a:gdLst>
              <a:gd name="textAreaLeft" fmla="*/ 0 w 3417120"/>
              <a:gd name="textAreaRight" fmla="*/ 3418560 w 3417120"/>
              <a:gd name="textAreaTop" fmla="*/ 0 h 2528640"/>
              <a:gd name="textAreaBottom" fmla="*/ 2530080 h 2528640"/>
            </a:gdLst>
            <a:ahLst/>
            <a:cxnLst/>
            <a:rect l="textAreaLeft" t="textAreaTop" r="textAreaRight" b="textAreaBottom"/>
            <a:pathLst>
              <a:path w="3418737" h="2530228">
                <a:moveTo>
                  <a:pt x="0" y="0"/>
                </a:moveTo>
                <a:lnTo>
                  <a:pt x="3418737" y="0"/>
                </a:lnTo>
                <a:lnTo>
                  <a:pt x="3418737" y="2530228"/>
                </a:lnTo>
                <a:lnTo>
                  <a:pt x="0" y="25302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hu-H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248" name="Group 23"/>
          <p:cNvGrpSpPr/>
          <p:nvPr/>
        </p:nvGrpSpPr>
        <p:grpSpPr>
          <a:xfrm>
            <a:off x="-1809720" y="9462240"/>
            <a:ext cx="13239000" cy="5510160"/>
            <a:chOff x="-1809720" y="9462240"/>
            <a:chExt cx="13239000" cy="5510160"/>
          </a:xfrm>
        </p:grpSpPr>
        <p:sp>
          <p:nvSpPr>
            <p:cNvPr id="249" name="Freeform 24"/>
            <p:cNvSpPr/>
            <p:nvPr/>
          </p:nvSpPr>
          <p:spPr>
            <a:xfrm>
              <a:off x="-1809720" y="9879120"/>
              <a:ext cx="13239000" cy="5093280"/>
            </a:xfrm>
            <a:custGeom>
              <a:avLst/>
              <a:gdLst>
                <a:gd name="textAreaLeft" fmla="*/ 0 w 13239000"/>
                <a:gd name="textAreaRight" fmla="*/ 13240440 w 13239000"/>
                <a:gd name="textAreaTop" fmla="*/ 0 h 5093280"/>
                <a:gd name="textAreaBottom" fmla="*/ 5094720 h 5093280"/>
              </a:gdLst>
              <a:ahLst/>
              <a:cxnLst/>
              <a:rect l="textAreaLeft" t="textAreaTop" r="textAreaRight" b="textAreaBottom"/>
              <a:pathLst>
                <a:path w="1815293" h="698500">
                  <a:moveTo>
                    <a:pt x="1815293" y="349250"/>
                  </a:moveTo>
                  <a:lnTo>
                    <a:pt x="1612093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612093" y="0"/>
                  </a:lnTo>
                  <a:lnTo>
                    <a:pt x="1815293" y="349250"/>
                  </a:lnTo>
                  <a:close/>
                </a:path>
              </a:pathLst>
            </a:custGeom>
            <a:solidFill>
              <a:srgbClr val="80B3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0" name="TextBox 25"/>
            <p:cNvSpPr/>
            <p:nvPr/>
          </p:nvSpPr>
          <p:spPr>
            <a:xfrm>
              <a:off x="-976320" y="9462240"/>
              <a:ext cx="11571480" cy="5510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hu-H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251" name="TextBox 26"/>
          <p:cNvSpPr/>
          <p:nvPr/>
        </p:nvSpPr>
        <p:spPr>
          <a:xfrm>
            <a:off x="1154160" y="4213800"/>
            <a:ext cx="9187560" cy="22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8966"/>
              </a:lnSpc>
            </a:pPr>
            <a:r>
              <a:rPr lang="hu-HU" sz="8380" b="1" strike="noStrike" spc="-1">
                <a:solidFill>
                  <a:srgbClr val="303452"/>
                </a:solidFill>
                <a:latin typeface="Arial Bold"/>
                <a:ea typeface="DejaVu Sans"/>
              </a:rPr>
              <a:t>Köszönöm a </a:t>
            </a:r>
            <a:endParaRPr lang="hu-HU" sz="838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8966"/>
              </a:lnSpc>
            </a:pPr>
            <a:r>
              <a:rPr lang="hu-HU" sz="8380" b="1" strike="noStrike" spc="-1">
                <a:solidFill>
                  <a:srgbClr val="303452"/>
                </a:solidFill>
                <a:latin typeface="Arial Bold"/>
                <a:ea typeface="DejaVu Sans"/>
              </a:rPr>
              <a:t>figyelmet!</a:t>
            </a:r>
            <a:endParaRPr lang="hu-HU" sz="838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TextBox 27"/>
          <p:cNvSpPr/>
          <p:nvPr/>
        </p:nvSpPr>
        <p:spPr>
          <a:xfrm>
            <a:off x="1091520" y="7151040"/>
            <a:ext cx="8815320" cy="168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4901"/>
              </a:lnSpc>
            </a:pPr>
            <a:r>
              <a:rPr lang="hu-HU" sz="3500" b="1" strike="noStrike" spc="284">
                <a:solidFill>
                  <a:srgbClr val="303452"/>
                </a:solidFill>
                <a:latin typeface="Arial Bold"/>
                <a:ea typeface="DejaVu Sans"/>
              </a:rPr>
              <a:t>Dr. Tigelmann Éva</a:t>
            </a:r>
            <a:endParaRPr lang="hu-HU" sz="35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201"/>
              </a:lnSpc>
            </a:pPr>
            <a:r>
              <a:rPr lang="hu-HU" sz="3000" b="0" strike="noStrike" spc="242">
                <a:solidFill>
                  <a:srgbClr val="303452"/>
                </a:solidFill>
                <a:latin typeface="Arial Bold"/>
                <a:ea typeface="DejaVu Sans"/>
              </a:rPr>
              <a:t>főosztályvezető</a:t>
            </a:r>
            <a:endParaRPr lang="hu-HU" sz="3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201"/>
              </a:lnSpc>
            </a:pPr>
            <a:r>
              <a:rPr lang="hu-HU" sz="3000" b="0" strike="noStrike" spc="242">
                <a:solidFill>
                  <a:srgbClr val="303452"/>
                </a:solidFill>
                <a:latin typeface="Arial"/>
                <a:ea typeface="DejaVu Sans"/>
              </a:rPr>
              <a:t>foglalkoztatas@baranya.gov.hu</a:t>
            </a:r>
            <a:endParaRPr lang="hu-HU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2"/>
          <p:cNvGrpSpPr/>
          <p:nvPr/>
        </p:nvGrpSpPr>
        <p:grpSpPr>
          <a:xfrm>
            <a:off x="10177560" y="-3844800"/>
            <a:ext cx="6057360" cy="5245560"/>
            <a:chOff x="10177560" y="-3844800"/>
            <a:chExt cx="6057360" cy="5245560"/>
          </a:xfrm>
        </p:grpSpPr>
        <p:sp>
          <p:nvSpPr>
            <p:cNvPr id="66" name="Freeform 3"/>
            <p:cNvSpPr/>
            <p:nvPr/>
          </p:nvSpPr>
          <p:spPr>
            <a:xfrm>
              <a:off x="10177560" y="-3844800"/>
              <a:ext cx="6057360" cy="5245560"/>
            </a:xfrm>
            <a:custGeom>
              <a:avLst/>
              <a:gdLst>
                <a:gd name="textAreaLeft" fmla="*/ 0 w 6057360"/>
                <a:gd name="textAreaRight" fmla="*/ 6058080 w 6057360"/>
                <a:gd name="textAreaTop" fmla="*/ 0 h 5245560"/>
                <a:gd name="textAreaBottom" fmla="*/ 5246280 h 5245560"/>
              </a:gdLst>
              <a:ahLst/>
              <a:cxnLst/>
              <a:rect l="textAreaLeft" t="textAreaTop" r="textAreaRight" b="textAreaBottom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solidFill>
              <a:srgbClr val="80B32F"/>
            </a:solidFill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7" name="Group 4"/>
          <p:cNvGrpSpPr/>
          <p:nvPr/>
        </p:nvGrpSpPr>
        <p:grpSpPr>
          <a:xfrm>
            <a:off x="14907960" y="9462240"/>
            <a:ext cx="5927760" cy="5510880"/>
            <a:chOff x="14907960" y="9462240"/>
            <a:chExt cx="5927760" cy="5510880"/>
          </a:xfrm>
        </p:grpSpPr>
        <p:sp>
          <p:nvSpPr>
            <p:cNvPr id="68" name="Freeform 5"/>
            <p:cNvSpPr/>
            <p:nvPr/>
          </p:nvSpPr>
          <p:spPr>
            <a:xfrm>
              <a:off x="14907960" y="9879120"/>
              <a:ext cx="5927760" cy="5094000"/>
            </a:xfrm>
            <a:custGeom>
              <a:avLst/>
              <a:gdLst>
                <a:gd name="textAreaLeft" fmla="*/ 0 w 5927760"/>
                <a:gd name="textAreaRight" fmla="*/ 5928480 w 5927760"/>
                <a:gd name="textAreaTop" fmla="*/ 0 h 5094000"/>
                <a:gd name="textAreaBottom" fmla="*/ 5094720 h 509400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80B3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" name="TextBox 6"/>
            <p:cNvSpPr/>
            <p:nvPr/>
          </p:nvSpPr>
          <p:spPr>
            <a:xfrm>
              <a:off x="15741360" y="9462240"/>
              <a:ext cx="4260240" cy="5510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hu-H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grpSp>
        <p:nvGrpSpPr>
          <p:cNvPr id="70" name="Group 7"/>
          <p:cNvGrpSpPr/>
          <p:nvPr/>
        </p:nvGrpSpPr>
        <p:grpSpPr>
          <a:xfrm>
            <a:off x="379440" y="398520"/>
            <a:ext cx="4209480" cy="6418440"/>
            <a:chOff x="379440" y="398520"/>
            <a:chExt cx="4209480" cy="6418440"/>
          </a:xfrm>
        </p:grpSpPr>
        <p:sp>
          <p:nvSpPr>
            <p:cNvPr id="71" name="Freeform 8"/>
            <p:cNvSpPr/>
            <p:nvPr/>
          </p:nvSpPr>
          <p:spPr>
            <a:xfrm>
              <a:off x="379440" y="398520"/>
              <a:ext cx="4209480" cy="6418440"/>
            </a:xfrm>
            <a:custGeom>
              <a:avLst/>
              <a:gdLst>
                <a:gd name="textAreaLeft" fmla="*/ 0 w 4209480"/>
                <a:gd name="textAreaRight" fmla="*/ 4210200 w 4209480"/>
                <a:gd name="textAreaTop" fmla="*/ 0 h 6418440"/>
                <a:gd name="textAreaBottom" fmla="*/ 6419160 h 6418440"/>
              </a:gdLst>
              <a:ahLst/>
              <a:cxnLst/>
              <a:rect l="textAreaLeft" t="textAreaTop" r="textAreaRight" b="textAreaBottom"/>
              <a:pathLst>
                <a:path w="3585346" h="5466286">
                  <a:moveTo>
                    <a:pt x="3421516" y="0"/>
                  </a:moveTo>
                  <a:lnTo>
                    <a:pt x="0" y="0"/>
                  </a:lnTo>
                  <a:lnTo>
                    <a:pt x="0" y="5466286"/>
                  </a:lnTo>
                  <a:lnTo>
                    <a:pt x="76200" y="5466286"/>
                  </a:lnTo>
                  <a:lnTo>
                    <a:pt x="76200" y="76200"/>
                  </a:lnTo>
                  <a:lnTo>
                    <a:pt x="3585346" y="76200"/>
                  </a:lnTo>
                  <a:lnTo>
                    <a:pt x="3585346" y="0"/>
                  </a:lnTo>
                  <a:close/>
                </a:path>
              </a:pathLst>
            </a:custGeom>
            <a:solidFill>
              <a:srgbClr val="43497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74" name="TextBox 11"/>
          <p:cNvSpPr/>
          <p:nvPr/>
        </p:nvSpPr>
        <p:spPr>
          <a:xfrm>
            <a:off x="666180" y="1993022"/>
            <a:ext cx="13810680" cy="5940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hu-HU" sz="2200" b="1" u="sng" dirty="0">
                <a:solidFill>
                  <a:schemeClr val="tx2">
                    <a:lumMod val="75000"/>
                  </a:schemeClr>
                </a:solidFill>
                <a:latin typeface="Arial Bold"/>
              </a:rPr>
              <a:t>A megvalósítás időbeli ütemezése:</a:t>
            </a:r>
          </a:p>
          <a:p>
            <a:pPr algn="just">
              <a:lnSpc>
                <a:spcPct val="100000"/>
              </a:lnSpc>
              <a:buNone/>
            </a:pPr>
            <a:endParaRPr lang="hu-HU" sz="2400" dirty="0">
              <a:solidFill>
                <a:schemeClr val="tx2">
                  <a:lumMod val="75000"/>
                </a:schemeClr>
              </a:solidFill>
              <a:latin typeface="Arial Bold"/>
            </a:endParaRPr>
          </a:p>
          <a:p>
            <a:pPr algn="just">
              <a:lnSpc>
                <a:spcPct val="100000"/>
              </a:lnSpc>
              <a:buNone/>
            </a:pPr>
            <a:r>
              <a:rPr lang="hu-HU" sz="2200" dirty="0">
                <a:solidFill>
                  <a:schemeClr val="tx2">
                    <a:lumMod val="75000"/>
                  </a:schemeClr>
                </a:solidFill>
                <a:latin typeface="Arial Bold"/>
              </a:rPr>
              <a:t>2022.03.01. -2028.02.29</a:t>
            </a:r>
          </a:p>
          <a:p>
            <a:pPr algn="just">
              <a:lnSpc>
                <a:spcPct val="100000"/>
              </a:lnSpc>
              <a:buNone/>
            </a:pPr>
            <a:endParaRPr lang="hu-HU" sz="2400" dirty="0">
              <a:solidFill>
                <a:schemeClr val="tx2">
                  <a:lumMod val="75000"/>
                </a:schemeClr>
              </a:solidFill>
              <a:latin typeface="Arial Bold"/>
            </a:endParaRPr>
          </a:p>
          <a:p>
            <a:pPr algn="just">
              <a:lnSpc>
                <a:spcPct val="100000"/>
              </a:lnSpc>
              <a:buNone/>
            </a:pPr>
            <a:r>
              <a:rPr lang="hu-HU" sz="2200" b="1" u="sng" dirty="0">
                <a:solidFill>
                  <a:schemeClr val="tx2">
                    <a:lumMod val="75000"/>
                  </a:schemeClr>
                </a:solidFill>
                <a:latin typeface="Arial Bold"/>
              </a:rPr>
              <a:t>Támogatás összege: </a:t>
            </a:r>
            <a:r>
              <a:rPr lang="hu-HU" sz="2200" dirty="0">
                <a:solidFill>
                  <a:schemeClr val="tx2">
                    <a:lumMod val="75000"/>
                  </a:schemeClr>
                </a:solidFill>
                <a:latin typeface="Arial Bold"/>
              </a:rPr>
              <a:t>2.071.000.000 Ft </a:t>
            </a:r>
          </a:p>
          <a:p>
            <a:pPr algn="just">
              <a:lnSpc>
                <a:spcPct val="100000"/>
              </a:lnSpc>
              <a:buNone/>
            </a:pPr>
            <a:endParaRPr lang="hu-HU" sz="2200" dirty="0">
              <a:solidFill>
                <a:schemeClr val="tx2">
                  <a:lumMod val="75000"/>
                </a:schemeClr>
              </a:solidFill>
              <a:latin typeface="Arial Bold"/>
            </a:endParaRPr>
          </a:p>
          <a:p>
            <a:pPr algn="just">
              <a:lnSpc>
                <a:spcPct val="100000"/>
              </a:lnSpc>
              <a:buNone/>
            </a:pPr>
            <a:r>
              <a:rPr lang="hu-HU" sz="2200" b="1" u="sng" dirty="0">
                <a:solidFill>
                  <a:schemeClr val="tx2">
                    <a:lumMod val="75000"/>
                  </a:schemeClr>
                </a:solidFill>
                <a:latin typeface="Arial Bold"/>
              </a:rPr>
              <a:t>BAVKH költségvetés</a:t>
            </a:r>
            <a:r>
              <a:rPr lang="hu-HU" sz="2200" b="1" u="sng">
                <a:solidFill>
                  <a:schemeClr val="tx2">
                    <a:lumMod val="75000"/>
                  </a:schemeClr>
                </a:solidFill>
                <a:latin typeface="Arial Bold"/>
              </a:rPr>
              <a:t>: </a:t>
            </a:r>
            <a:r>
              <a:rPr lang="hu-HU" sz="2200">
                <a:solidFill>
                  <a:schemeClr val="tx2">
                    <a:lumMod val="75000"/>
                  </a:schemeClr>
                </a:solidFill>
                <a:latin typeface="Arial Bold"/>
              </a:rPr>
              <a:t>1.671.000.000 </a:t>
            </a:r>
            <a:r>
              <a:rPr lang="hu-HU" sz="2200" dirty="0">
                <a:solidFill>
                  <a:schemeClr val="tx2">
                    <a:lumMod val="75000"/>
                  </a:schemeClr>
                </a:solidFill>
                <a:latin typeface="Arial Bold"/>
              </a:rPr>
              <a:t>Ft</a:t>
            </a:r>
            <a:endParaRPr lang="hu-HU" sz="2400" dirty="0">
              <a:solidFill>
                <a:schemeClr val="tx2">
                  <a:lumMod val="75000"/>
                </a:schemeClr>
              </a:solidFill>
              <a:latin typeface="Arial Bold"/>
            </a:endParaRPr>
          </a:p>
          <a:p>
            <a:pPr algn="just">
              <a:lnSpc>
                <a:spcPct val="100000"/>
              </a:lnSpc>
              <a:buNone/>
            </a:pPr>
            <a:endParaRPr lang="hu-HU" sz="2400" dirty="0">
              <a:solidFill>
                <a:schemeClr val="tx2">
                  <a:lumMod val="75000"/>
                </a:schemeClr>
              </a:solidFill>
              <a:latin typeface="Arial Bold"/>
            </a:endParaRPr>
          </a:p>
          <a:p>
            <a:pPr algn="just">
              <a:lnSpc>
                <a:spcPct val="100000"/>
              </a:lnSpc>
              <a:buNone/>
            </a:pPr>
            <a:r>
              <a:rPr lang="hu-HU" sz="2400" b="1" u="sng" dirty="0">
                <a:solidFill>
                  <a:schemeClr val="tx2">
                    <a:lumMod val="75000"/>
                  </a:schemeClr>
                </a:solidFill>
                <a:latin typeface="Arial Bold"/>
              </a:rPr>
              <a:t>Célcsoportok:</a:t>
            </a:r>
          </a:p>
          <a:p>
            <a:pPr algn="just">
              <a:lnSpc>
                <a:spcPct val="100000"/>
              </a:lnSpc>
              <a:buNone/>
            </a:pPr>
            <a:endParaRPr lang="hu-HU" sz="2400" b="1" dirty="0">
              <a:solidFill>
                <a:schemeClr val="tx2">
                  <a:lumMod val="75000"/>
                </a:schemeClr>
              </a:solidFill>
              <a:latin typeface="Arial Bold"/>
            </a:endParaRP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hu-HU" sz="2400" dirty="0">
                <a:solidFill>
                  <a:schemeClr val="tx2">
                    <a:lumMod val="75000"/>
                  </a:schemeClr>
                </a:solidFill>
                <a:latin typeface="Arial Bold"/>
              </a:rPr>
              <a:t>50 év felettiek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hu-HU" sz="2400" dirty="0">
                <a:solidFill>
                  <a:schemeClr val="tx2">
                    <a:lumMod val="75000"/>
                  </a:schemeClr>
                </a:solidFill>
                <a:latin typeface="Arial Bold"/>
              </a:rPr>
              <a:t>GYED-</a:t>
            </a:r>
            <a:r>
              <a:rPr lang="hu-HU" sz="2400" dirty="0" err="1">
                <a:solidFill>
                  <a:schemeClr val="tx2">
                    <a:lumMod val="75000"/>
                  </a:schemeClr>
                </a:solidFill>
                <a:latin typeface="Arial Bold"/>
              </a:rPr>
              <a:t>ről</a:t>
            </a:r>
            <a:r>
              <a:rPr lang="hu-HU" sz="2400" dirty="0">
                <a:solidFill>
                  <a:schemeClr val="tx2">
                    <a:lumMod val="75000"/>
                  </a:schemeClr>
                </a:solidFill>
                <a:latin typeface="Arial Bold"/>
              </a:rPr>
              <a:t>, GYES-</a:t>
            </a:r>
            <a:r>
              <a:rPr lang="hu-HU" sz="2400" dirty="0" err="1">
                <a:solidFill>
                  <a:schemeClr val="tx2">
                    <a:lumMod val="75000"/>
                  </a:schemeClr>
                </a:solidFill>
                <a:latin typeface="Arial Bold"/>
              </a:rPr>
              <a:t>ről</a:t>
            </a:r>
            <a:r>
              <a:rPr lang="hu-HU" sz="2400" dirty="0">
                <a:solidFill>
                  <a:schemeClr val="tx2">
                    <a:lumMod val="75000"/>
                  </a:schemeClr>
                </a:solidFill>
                <a:latin typeface="Arial Bold"/>
              </a:rPr>
              <a:t> visszatérők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Arial Bold"/>
              </a:rPr>
              <a:t>(GYED-</a:t>
            </a:r>
            <a:r>
              <a:rPr lang="hu-HU" sz="2000" dirty="0" err="1">
                <a:solidFill>
                  <a:schemeClr val="tx2">
                    <a:lumMod val="75000"/>
                  </a:schemeClr>
                </a:solidFill>
                <a:latin typeface="Arial Bold"/>
              </a:rPr>
              <a:t>ről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Arial Bold"/>
              </a:rPr>
              <a:t>, GYESE-</a:t>
            </a:r>
            <a:r>
              <a:rPr lang="hu-HU" sz="2000" dirty="0" err="1">
                <a:solidFill>
                  <a:schemeClr val="tx2">
                    <a:lumMod val="75000"/>
                  </a:schemeClr>
                </a:solidFill>
                <a:latin typeface="Arial Bold"/>
              </a:rPr>
              <a:t>ről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Arial Bold"/>
              </a:rPr>
              <a:t>, GYET-</a:t>
            </a:r>
            <a:r>
              <a:rPr lang="hu-HU" sz="2000" dirty="0" err="1">
                <a:solidFill>
                  <a:schemeClr val="tx2">
                    <a:lumMod val="75000"/>
                  </a:schemeClr>
                </a:solidFill>
                <a:latin typeface="Arial Bold"/>
              </a:rPr>
              <a:t>ről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Arial Bold"/>
              </a:rPr>
              <a:t>, csecsemőgondozási díjról, gyermekek otthongondozási díjáról, vagy ápolási díjról visszatérők (akik a programba való belépést megelőző 12 hónapon belül a fenti juttatások valamelyikében részesültek, vagy jelenleg is részesülnek), vagy legalább egy gyermeket egyedül nevelő felnőttek)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hu-HU" sz="2400" dirty="0">
                <a:solidFill>
                  <a:schemeClr val="tx2">
                    <a:lumMod val="75000"/>
                  </a:schemeClr>
                </a:solidFill>
                <a:latin typeface="Arial Bold"/>
              </a:rPr>
              <a:t>Inaktívak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Arial Bold"/>
            </a:endParaRPr>
          </a:p>
          <a:p>
            <a:endParaRPr lang="hu-HU" sz="2400" dirty="0">
              <a:solidFill>
                <a:schemeClr val="tx2">
                  <a:lumMod val="75000"/>
                </a:schemeClr>
              </a:solidFill>
              <a:latin typeface="Arial Bold"/>
            </a:endParaRPr>
          </a:p>
        </p:txBody>
      </p:sp>
      <p:grpSp>
        <p:nvGrpSpPr>
          <p:cNvPr id="75" name="Group 12"/>
          <p:cNvGrpSpPr/>
          <p:nvPr/>
        </p:nvGrpSpPr>
        <p:grpSpPr>
          <a:xfrm>
            <a:off x="14849280" y="4096800"/>
            <a:ext cx="5927760" cy="5510880"/>
            <a:chOff x="14849280" y="4096800"/>
            <a:chExt cx="5927760" cy="5510880"/>
          </a:xfrm>
        </p:grpSpPr>
        <p:sp>
          <p:nvSpPr>
            <p:cNvPr id="76" name="Freeform 13"/>
            <p:cNvSpPr/>
            <p:nvPr/>
          </p:nvSpPr>
          <p:spPr>
            <a:xfrm>
              <a:off x="14849280" y="4513680"/>
              <a:ext cx="5927760" cy="5094000"/>
            </a:xfrm>
            <a:custGeom>
              <a:avLst/>
              <a:gdLst>
                <a:gd name="textAreaLeft" fmla="*/ 0 w 5927760"/>
                <a:gd name="textAreaRight" fmla="*/ 5928480 w 5927760"/>
                <a:gd name="textAreaTop" fmla="*/ 0 h 5094000"/>
                <a:gd name="textAreaBottom" fmla="*/ 5094720 h 509400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7" name="TextBox 14"/>
            <p:cNvSpPr/>
            <p:nvPr/>
          </p:nvSpPr>
          <p:spPr>
            <a:xfrm>
              <a:off x="15683040" y="4096800"/>
              <a:ext cx="4260240" cy="5510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hu-H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78" name="Freeform 15"/>
          <p:cNvSpPr/>
          <p:nvPr/>
        </p:nvSpPr>
        <p:spPr>
          <a:xfrm>
            <a:off x="15748560" y="5914080"/>
            <a:ext cx="2187720" cy="1618920"/>
          </a:xfrm>
          <a:custGeom>
            <a:avLst/>
            <a:gdLst>
              <a:gd name="textAreaLeft" fmla="*/ 0 w 2187720"/>
              <a:gd name="textAreaRight" fmla="*/ 2188440 w 2187720"/>
              <a:gd name="textAreaTop" fmla="*/ 0 h 1618920"/>
              <a:gd name="textAreaBottom" fmla="*/ 1619640 h 1618920"/>
            </a:gdLst>
            <a:ahLst/>
            <a:cxnLst/>
            <a:rect l="textAreaLeft" t="textAreaTop" r="textAreaRight" b="textAreaBottom"/>
            <a:pathLst>
              <a:path w="2188435" h="1619674">
                <a:moveTo>
                  <a:pt x="0" y="0"/>
                </a:moveTo>
                <a:lnTo>
                  <a:pt x="2188434" y="0"/>
                </a:lnTo>
                <a:lnTo>
                  <a:pt x="2188434" y="1619674"/>
                </a:lnTo>
                <a:lnTo>
                  <a:pt x="0" y="161967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hu-H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9" name="TextBox 16"/>
          <p:cNvSpPr/>
          <p:nvPr/>
        </p:nvSpPr>
        <p:spPr>
          <a:xfrm>
            <a:off x="700200" y="663480"/>
            <a:ext cx="10676048" cy="6855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6420"/>
              </a:lnSpc>
            </a:pPr>
            <a:r>
              <a:rPr lang="cs-CZ" sz="2400" b="1" u="sng" dirty="0">
                <a:solidFill>
                  <a:schemeClr val="tx2">
                    <a:lumMod val="75000"/>
                  </a:schemeClr>
                </a:solidFill>
                <a:latin typeface="Arial Bold"/>
                <a:cs typeface="Arial" charset="0"/>
              </a:rPr>
              <a:t>A projekt bemutatása</a:t>
            </a:r>
            <a:endParaRPr lang="en-US" sz="2400" b="1" u="sng" dirty="0">
              <a:solidFill>
                <a:schemeClr val="tx2">
                  <a:lumMod val="75000"/>
                </a:schemeClr>
              </a:solidFill>
              <a:latin typeface="Arial Bold"/>
              <a:cs typeface="Arial" charset="0"/>
            </a:endParaRPr>
          </a:p>
        </p:txBody>
      </p:sp>
      <p:grpSp>
        <p:nvGrpSpPr>
          <p:cNvPr id="80" name="Group 17"/>
          <p:cNvGrpSpPr/>
          <p:nvPr/>
        </p:nvGrpSpPr>
        <p:grpSpPr>
          <a:xfrm>
            <a:off x="-1309320" y="9411840"/>
            <a:ext cx="10815480" cy="4882680"/>
            <a:chOff x="-1309320" y="9411840"/>
            <a:chExt cx="10815480" cy="4882680"/>
          </a:xfrm>
        </p:grpSpPr>
        <p:sp>
          <p:nvSpPr>
            <p:cNvPr id="81" name="Freeform 18"/>
            <p:cNvSpPr/>
            <p:nvPr/>
          </p:nvSpPr>
          <p:spPr>
            <a:xfrm>
              <a:off x="-1309320" y="9780840"/>
              <a:ext cx="10815480" cy="4513320"/>
            </a:xfrm>
            <a:custGeom>
              <a:avLst/>
              <a:gdLst>
                <a:gd name="textAreaLeft" fmla="*/ 0 w 10815480"/>
                <a:gd name="textAreaRight" fmla="*/ 10816200 w 10815480"/>
                <a:gd name="textAreaTop" fmla="*/ 0 h 4513320"/>
                <a:gd name="textAreaBottom" fmla="*/ 4514040 h 4513320"/>
              </a:gdLst>
              <a:ahLst/>
              <a:cxnLst/>
              <a:rect l="textAreaLeft" t="textAreaTop" r="textAreaRight" b="textAreaBottom"/>
              <a:pathLst>
                <a:path w="1673625" h="698500">
                  <a:moveTo>
                    <a:pt x="1673625" y="349250"/>
                  </a:moveTo>
                  <a:lnTo>
                    <a:pt x="1470425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470425" y="0"/>
                  </a:lnTo>
                  <a:lnTo>
                    <a:pt x="1673625" y="349250"/>
                  </a:lnTo>
                  <a:close/>
                </a:path>
              </a:pathLst>
            </a:custGeom>
            <a:solidFill>
              <a:srgbClr val="80B3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2" name="TextBox 19"/>
            <p:cNvSpPr/>
            <p:nvPr/>
          </p:nvSpPr>
          <p:spPr>
            <a:xfrm>
              <a:off x="-570600" y="9411840"/>
              <a:ext cx="9338040" cy="4882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hu-H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83" name="TextBox 20"/>
          <p:cNvSpPr/>
          <p:nvPr/>
        </p:nvSpPr>
        <p:spPr>
          <a:xfrm>
            <a:off x="379440" y="9793440"/>
            <a:ext cx="7582320" cy="390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3078"/>
              </a:lnSpc>
            </a:pPr>
            <a:r>
              <a:rPr lang="hu-HU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https://www.kormanyhivatalok.hu/kormanyhivatalok/baranya</a:t>
            </a:r>
            <a:endParaRPr lang="hu-HU" sz="2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3" name="Group 9"/>
          <p:cNvGrpSpPr/>
          <p:nvPr/>
        </p:nvGrpSpPr>
        <p:grpSpPr>
          <a:xfrm>
            <a:off x="14907960" y="-1003320"/>
            <a:ext cx="6057360" cy="5245560"/>
            <a:chOff x="14907960" y="-1003320"/>
            <a:chExt cx="6057360" cy="5245560"/>
          </a:xfrm>
        </p:grpSpPr>
        <p:sp>
          <p:nvSpPr>
            <p:cNvPr id="24" name="Freeform 10"/>
            <p:cNvSpPr/>
            <p:nvPr/>
          </p:nvSpPr>
          <p:spPr>
            <a:xfrm>
              <a:off x="14907960" y="-1003320"/>
              <a:ext cx="6057360" cy="5245560"/>
            </a:xfrm>
            <a:custGeom>
              <a:avLst/>
              <a:gdLst>
                <a:gd name="textAreaLeft" fmla="*/ 0 w 6057360"/>
                <a:gd name="textAreaRight" fmla="*/ 6058080 w 6057360"/>
                <a:gd name="textAreaTop" fmla="*/ 0 h 5245560"/>
                <a:gd name="textAreaBottom" fmla="*/ 5246280 h 5245560"/>
              </a:gdLst>
              <a:ahLst/>
              <a:cxnLst/>
              <a:rect l="textAreaLeft" t="textAreaTop" r="textAreaRight" b="textAreaBottom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 rotWithShape="0">
              <a:blip r:embed="rId4" cstate="print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31"/>
          <p:cNvGrpSpPr/>
          <p:nvPr/>
        </p:nvGrpSpPr>
        <p:grpSpPr>
          <a:xfrm>
            <a:off x="10177560" y="-3844800"/>
            <a:ext cx="6056640" cy="5244840"/>
            <a:chOff x="10177560" y="-3844800"/>
            <a:chExt cx="6056640" cy="5244840"/>
          </a:xfrm>
        </p:grpSpPr>
        <p:sp>
          <p:nvSpPr>
            <p:cNvPr id="111" name="Freeform 11"/>
            <p:cNvSpPr/>
            <p:nvPr/>
          </p:nvSpPr>
          <p:spPr>
            <a:xfrm>
              <a:off x="10177560" y="-3844800"/>
              <a:ext cx="6056640" cy="5244840"/>
            </a:xfrm>
            <a:custGeom>
              <a:avLst/>
              <a:gdLst>
                <a:gd name="textAreaLeft" fmla="*/ 0 w 6056640"/>
                <a:gd name="textAreaRight" fmla="*/ 6058080 w 6056640"/>
                <a:gd name="textAreaTop" fmla="*/ 0 h 5244840"/>
                <a:gd name="textAreaBottom" fmla="*/ 5246280 h 5244840"/>
              </a:gdLst>
              <a:ahLst/>
              <a:cxnLst/>
              <a:rect l="textAreaLeft" t="textAreaTop" r="textAreaRight" b="textAreaBottom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solidFill>
              <a:srgbClr val="80B32F"/>
            </a:solidFill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12" name="Group 32"/>
          <p:cNvGrpSpPr/>
          <p:nvPr/>
        </p:nvGrpSpPr>
        <p:grpSpPr>
          <a:xfrm>
            <a:off x="14907960" y="9462240"/>
            <a:ext cx="5927040" cy="5510160"/>
            <a:chOff x="14907960" y="9462240"/>
            <a:chExt cx="5927040" cy="5510160"/>
          </a:xfrm>
        </p:grpSpPr>
        <p:sp>
          <p:nvSpPr>
            <p:cNvPr id="113" name="Freeform 36"/>
            <p:cNvSpPr/>
            <p:nvPr/>
          </p:nvSpPr>
          <p:spPr>
            <a:xfrm>
              <a:off x="14907960" y="9879120"/>
              <a:ext cx="5927040" cy="5093280"/>
            </a:xfrm>
            <a:custGeom>
              <a:avLst/>
              <a:gdLst>
                <a:gd name="textAreaLeft" fmla="*/ 0 w 5927040"/>
                <a:gd name="textAreaRight" fmla="*/ 5928480 w 5927040"/>
                <a:gd name="textAreaTop" fmla="*/ 0 h 5093280"/>
                <a:gd name="textAreaBottom" fmla="*/ 5094720 h 509328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80B3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4" name="TextBox 7"/>
            <p:cNvSpPr/>
            <p:nvPr/>
          </p:nvSpPr>
          <p:spPr>
            <a:xfrm>
              <a:off x="15741360" y="9462240"/>
              <a:ext cx="4259520" cy="5510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endParaRPr lang="hu-H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grpSp>
        <p:nvGrpSpPr>
          <p:cNvPr id="115" name="Group 33"/>
          <p:cNvGrpSpPr/>
          <p:nvPr/>
        </p:nvGrpSpPr>
        <p:grpSpPr>
          <a:xfrm>
            <a:off x="379440" y="398520"/>
            <a:ext cx="4208760" cy="6417720"/>
            <a:chOff x="379440" y="398520"/>
            <a:chExt cx="4208760" cy="6417720"/>
          </a:xfrm>
        </p:grpSpPr>
        <p:sp>
          <p:nvSpPr>
            <p:cNvPr id="116" name="Freeform 37"/>
            <p:cNvSpPr/>
            <p:nvPr/>
          </p:nvSpPr>
          <p:spPr>
            <a:xfrm>
              <a:off x="379440" y="398520"/>
              <a:ext cx="4208760" cy="6417720"/>
            </a:xfrm>
            <a:custGeom>
              <a:avLst/>
              <a:gdLst>
                <a:gd name="textAreaLeft" fmla="*/ 0 w 4208760"/>
                <a:gd name="textAreaRight" fmla="*/ 4210200 w 4208760"/>
                <a:gd name="textAreaTop" fmla="*/ 0 h 6417720"/>
                <a:gd name="textAreaBottom" fmla="*/ 6419160 h 6417720"/>
              </a:gdLst>
              <a:ahLst/>
              <a:cxnLst/>
              <a:rect l="textAreaLeft" t="textAreaTop" r="textAreaRight" b="textAreaBottom"/>
              <a:pathLst>
                <a:path w="3585346" h="5466286">
                  <a:moveTo>
                    <a:pt x="3421516" y="0"/>
                  </a:moveTo>
                  <a:lnTo>
                    <a:pt x="0" y="0"/>
                  </a:lnTo>
                  <a:lnTo>
                    <a:pt x="0" y="5466286"/>
                  </a:lnTo>
                  <a:lnTo>
                    <a:pt x="76200" y="5466286"/>
                  </a:lnTo>
                  <a:lnTo>
                    <a:pt x="76200" y="76200"/>
                  </a:lnTo>
                  <a:lnTo>
                    <a:pt x="3585346" y="76200"/>
                  </a:lnTo>
                  <a:lnTo>
                    <a:pt x="3585346" y="0"/>
                  </a:lnTo>
                  <a:close/>
                </a:path>
              </a:pathLst>
            </a:custGeom>
            <a:solidFill>
              <a:srgbClr val="43497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17" name="Group 34"/>
          <p:cNvGrpSpPr/>
          <p:nvPr/>
        </p:nvGrpSpPr>
        <p:grpSpPr>
          <a:xfrm>
            <a:off x="14849280" y="4096800"/>
            <a:ext cx="5927040" cy="5510160"/>
            <a:chOff x="14849280" y="4096800"/>
            <a:chExt cx="5927040" cy="5510160"/>
          </a:xfrm>
        </p:grpSpPr>
        <p:sp>
          <p:nvSpPr>
            <p:cNvPr id="118" name="Freeform 38"/>
            <p:cNvSpPr/>
            <p:nvPr/>
          </p:nvSpPr>
          <p:spPr>
            <a:xfrm>
              <a:off x="14849280" y="4513680"/>
              <a:ext cx="5927040" cy="5093280"/>
            </a:xfrm>
            <a:custGeom>
              <a:avLst/>
              <a:gdLst>
                <a:gd name="textAreaLeft" fmla="*/ 0 w 5927040"/>
                <a:gd name="textAreaRight" fmla="*/ 5928480 w 5927040"/>
                <a:gd name="textAreaTop" fmla="*/ 0 h 5093280"/>
                <a:gd name="textAreaBottom" fmla="*/ 5094720 h 509328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9" name="TextBox 32"/>
            <p:cNvSpPr/>
            <p:nvPr/>
          </p:nvSpPr>
          <p:spPr>
            <a:xfrm>
              <a:off x="15683040" y="4096800"/>
              <a:ext cx="4259520" cy="5510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endParaRPr lang="hu-H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120" name="Freeform 39"/>
          <p:cNvSpPr/>
          <p:nvPr/>
        </p:nvSpPr>
        <p:spPr>
          <a:xfrm>
            <a:off x="15748560" y="5914080"/>
            <a:ext cx="2187000" cy="1618200"/>
          </a:xfrm>
          <a:custGeom>
            <a:avLst/>
            <a:gdLst>
              <a:gd name="textAreaLeft" fmla="*/ 0 w 2187000"/>
              <a:gd name="textAreaRight" fmla="*/ 2188440 w 2187000"/>
              <a:gd name="textAreaTop" fmla="*/ 0 h 1618200"/>
              <a:gd name="textAreaBottom" fmla="*/ 1619640 h 1618200"/>
            </a:gdLst>
            <a:ahLst/>
            <a:cxnLst/>
            <a:rect l="textAreaLeft" t="textAreaTop" r="textAreaRight" b="textAreaBottom"/>
            <a:pathLst>
              <a:path w="2188435" h="1619674">
                <a:moveTo>
                  <a:pt x="0" y="0"/>
                </a:moveTo>
                <a:lnTo>
                  <a:pt x="2188434" y="0"/>
                </a:lnTo>
                <a:lnTo>
                  <a:pt x="2188434" y="1619674"/>
                </a:lnTo>
                <a:lnTo>
                  <a:pt x="0" y="161967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121" name="Group 35"/>
          <p:cNvGrpSpPr/>
          <p:nvPr/>
        </p:nvGrpSpPr>
        <p:grpSpPr>
          <a:xfrm>
            <a:off x="-1309320" y="9411840"/>
            <a:ext cx="10814760" cy="4881960"/>
            <a:chOff x="-1309320" y="9411840"/>
            <a:chExt cx="10814760" cy="4881960"/>
          </a:xfrm>
        </p:grpSpPr>
        <p:sp>
          <p:nvSpPr>
            <p:cNvPr id="122" name="Freeform 40"/>
            <p:cNvSpPr/>
            <p:nvPr/>
          </p:nvSpPr>
          <p:spPr>
            <a:xfrm>
              <a:off x="-1309320" y="9780840"/>
              <a:ext cx="10814760" cy="4512600"/>
            </a:xfrm>
            <a:custGeom>
              <a:avLst/>
              <a:gdLst>
                <a:gd name="textAreaLeft" fmla="*/ 0 w 10814760"/>
                <a:gd name="textAreaRight" fmla="*/ 10816200 w 10814760"/>
                <a:gd name="textAreaTop" fmla="*/ 0 h 4512600"/>
                <a:gd name="textAreaBottom" fmla="*/ 4514040 h 4512600"/>
              </a:gdLst>
              <a:ahLst/>
              <a:cxnLst/>
              <a:rect l="textAreaLeft" t="textAreaTop" r="textAreaRight" b="textAreaBottom"/>
              <a:pathLst>
                <a:path w="1673625" h="698500">
                  <a:moveTo>
                    <a:pt x="1673625" y="349250"/>
                  </a:moveTo>
                  <a:lnTo>
                    <a:pt x="1470425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470425" y="0"/>
                  </a:lnTo>
                  <a:lnTo>
                    <a:pt x="1673625" y="349250"/>
                  </a:lnTo>
                  <a:close/>
                </a:path>
              </a:pathLst>
            </a:custGeom>
            <a:solidFill>
              <a:srgbClr val="80B3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3" name="TextBox 33"/>
            <p:cNvSpPr/>
            <p:nvPr/>
          </p:nvSpPr>
          <p:spPr>
            <a:xfrm>
              <a:off x="-570600" y="9411840"/>
              <a:ext cx="9337320" cy="4881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endParaRPr lang="hu-H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124" name="TextBox 34"/>
          <p:cNvSpPr/>
          <p:nvPr/>
        </p:nvSpPr>
        <p:spPr>
          <a:xfrm>
            <a:off x="379440" y="9793440"/>
            <a:ext cx="7581600" cy="39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3078"/>
              </a:lnSpc>
            </a:pPr>
            <a:r>
              <a:rPr lang="hu-HU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https://www.kormanyhivatalok.hu/kormanyhivatalok/baranya</a:t>
            </a:r>
            <a:endParaRPr lang="hu-HU" sz="2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5" name="Group 36"/>
          <p:cNvGrpSpPr/>
          <p:nvPr/>
        </p:nvGrpSpPr>
        <p:grpSpPr>
          <a:xfrm>
            <a:off x="14907960" y="-1003320"/>
            <a:ext cx="6056640" cy="5244840"/>
            <a:chOff x="14907960" y="-1003320"/>
            <a:chExt cx="6056640" cy="5244840"/>
          </a:xfrm>
        </p:grpSpPr>
        <p:sp>
          <p:nvSpPr>
            <p:cNvPr id="126" name="Freeform 41"/>
            <p:cNvSpPr/>
            <p:nvPr/>
          </p:nvSpPr>
          <p:spPr>
            <a:xfrm>
              <a:off x="14907960" y="-1003320"/>
              <a:ext cx="6056640" cy="5244840"/>
            </a:xfrm>
            <a:custGeom>
              <a:avLst/>
              <a:gdLst>
                <a:gd name="textAreaLeft" fmla="*/ 0 w 6056640"/>
                <a:gd name="textAreaRight" fmla="*/ 6058080 w 6056640"/>
                <a:gd name="textAreaTop" fmla="*/ 0 h 5244840"/>
                <a:gd name="textAreaBottom" fmla="*/ 5246280 h 5244840"/>
              </a:gdLst>
              <a:ahLst/>
              <a:cxnLst/>
              <a:rect l="textAreaLeft" t="textAreaTop" r="textAreaRight" b="textAreaBottom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27" name="TextBox 35"/>
          <p:cNvSpPr/>
          <p:nvPr/>
        </p:nvSpPr>
        <p:spPr>
          <a:xfrm>
            <a:off x="700200" y="663480"/>
            <a:ext cx="10675440" cy="81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6420"/>
              </a:lnSpc>
            </a:pPr>
            <a:r>
              <a:rPr lang="cs-CZ" sz="2400" b="1" u="sng" strike="noStrike" spc="-1">
                <a:solidFill>
                  <a:srgbClr val="17375E"/>
                </a:solidFill>
                <a:uFillTx/>
                <a:latin typeface="Arial Bold"/>
                <a:ea typeface="DejaVu Sans"/>
              </a:rPr>
              <a:t>Projekt előrehaladása – bevonási, pénzügyi adatok</a:t>
            </a:r>
            <a:endParaRPr lang="hu-H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Szövegdoboz 2"/>
          <p:cNvSpPr/>
          <p:nvPr/>
        </p:nvSpPr>
        <p:spPr>
          <a:xfrm>
            <a:off x="705240" y="2634120"/>
            <a:ext cx="1114164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hu-HU" sz="2400" b="1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Bevonandó létszám: 1280 fő </a:t>
            </a: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u-HU" sz="2400" b="1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Támogatási keret: 1.155.776.481 Ft</a:t>
            </a: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29" name="Táblázat 3"/>
          <p:cNvGraphicFramePr/>
          <p:nvPr/>
        </p:nvGraphicFramePr>
        <p:xfrm>
          <a:off x="2231280" y="4280400"/>
          <a:ext cx="5151600" cy="1559520"/>
        </p:xfrm>
        <a:graphic>
          <a:graphicData uri="http://schemas.openxmlformats.org/drawingml/2006/table">
            <a:tbl>
              <a:tblPr/>
              <a:tblGrid>
                <a:gridCol w="257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400" b="1" strike="noStrike" spc="-1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Bevonás</a:t>
                      </a:r>
                      <a:endParaRPr lang="hu-HU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400" b="1" strike="noStrike" spc="-1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Létszám</a:t>
                      </a:r>
                      <a:endParaRPr lang="hu-HU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400" b="1" strike="noStrike" spc="-1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%-os arány</a:t>
                      </a:r>
                      <a:endParaRPr lang="hu-HU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400" b="1" strike="noStrike" spc="-1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977 fő</a:t>
                      </a:r>
                      <a:endParaRPr lang="hu-HU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400" b="1" strike="noStrike" spc="-1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76,3 %</a:t>
                      </a:r>
                      <a:endParaRPr lang="hu-HU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0" name="Táblázat 4"/>
          <p:cNvGraphicFramePr/>
          <p:nvPr>
            <p:extLst>
              <p:ext uri="{D42A27DB-BD31-4B8C-83A1-F6EECF244321}">
                <p14:modId xmlns:p14="http://schemas.microsoft.com/office/powerpoint/2010/main" val="918141207"/>
              </p:ext>
            </p:extLst>
          </p:nvPr>
        </p:nvGraphicFramePr>
        <p:xfrm>
          <a:off x="7696800" y="6262200"/>
          <a:ext cx="6264360" cy="1486440"/>
        </p:xfrm>
        <a:graphic>
          <a:graphicData uri="http://schemas.openxmlformats.org/drawingml/2006/table">
            <a:tbl>
              <a:tblPr/>
              <a:tblGrid>
                <a:gridCol w="352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20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400" b="1" strike="noStrike" spc="-1" dirty="0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Kötelezettségvállalás és kifizetés</a:t>
                      </a:r>
                      <a:endParaRPr lang="hu-HU" sz="2400" b="0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400" b="1" strike="noStrike" spc="-1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Kötelezettségvállalás</a:t>
                      </a:r>
                      <a:endParaRPr lang="hu-HU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400" b="1" strike="noStrike" spc="-1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Kifizetés</a:t>
                      </a:r>
                      <a:endParaRPr lang="hu-HU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400" b="1" strike="noStrike" spc="-1" dirty="0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710.994.205 Ft</a:t>
                      </a:r>
                      <a:endParaRPr lang="hu-HU" sz="2400" b="0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400" b="1" strike="noStrike" spc="-1" dirty="0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600.295.420 Ft</a:t>
                      </a:r>
                      <a:endParaRPr lang="hu-HU" sz="2400" b="0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25"/>
          <p:cNvGrpSpPr/>
          <p:nvPr/>
        </p:nvGrpSpPr>
        <p:grpSpPr>
          <a:xfrm>
            <a:off x="10177560" y="-3844800"/>
            <a:ext cx="6056640" cy="5244840"/>
            <a:chOff x="10177560" y="-3844800"/>
            <a:chExt cx="6056640" cy="5244840"/>
          </a:xfrm>
        </p:grpSpPr>
        <p:sp>
          <p:nvSpPr>
            <p:cNvPr id="91" name="Freeform 29"/>
            <p:cNvSpPr/>
            <p:nvPr/>
          </p:nvSpPr>
          <p:spPr>
            <a:xfrm>
              <a:off x="10177560" y="-3844800"/>
              <a:ext cx="6056640" cy="5244840"/>
            </a:xfrm>
            <a:custGeom>
              <a:avLst/>
              <a:gdLst>
                <a:gd name="textAreaLeft" fmla="*/ 0 w 6056640"/>
                <a:gd name="textAreaRight" fmla="*/ 6058080 w 6056640"/>
                <a:gd name="textAreaTop" fmla="*/ 0 h 5244840"/>
                <a:gd name="textAreaBottom" fmla="*/ 5246280 h 5244840"/>
              </a:gdLst>
              <a:ahLst/>
              <a:cxnLst/>
              <a:rect l="textAreaLeft" t="textAreaTop" r="textAreaRight" b="textAreaBottom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solidFill>
              <a:srgbClr val="80B32F"/>
            </a:solidFill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92" name="Group 26"/>
          <p:cNvGrpSpPr/>
          <p:nvPr/>
        </p:nvGrpSpPr>
        <p:grpSpPr>
          <a:xfrm>
            <a:off x="14907960" y="9462240"/>
            <a:ext cx="5927040" cy="5510160"/>
            <a:chOff x="14907960" y="9462240"/>
            <a:chExt cx="5927040" cy="5510160"/>
          </a:xfrm>
        </p:grpSpPr>
        <p:sp>
          <p:nvSpPr>
            <p:cNvPr id="93" name="Freeform 30"/>
            <p:cNvSpPr/>
            <p:nvPr/>
          </p:nvSpPr>
          <p:spPr>
            <a:xfrm>
              <a:off x="14907960" y="9879120"/>
              <a:ext cx="5927040" cy="5093280"/>
            </a:xfrm>
            <a:custGeom>
              <a:avLst/>
              <a:gdLst>
                <a:gd name="textAreaLeft" fmla="*/ 0 w 5927040"/>
                <a:gd name="textAreaRight" fmla="*/ 5928480 w 5927040"/>
                <a:gd name="textAreaTop" fmla="*/ 0 h 5093280"/>
                <a:gd name="textAreaBottom" fmla="*/ 5094720 h 509328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80B3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4" name="TextBox 21"/>
            <p:cNvSpPr/>
            <p:nvPr/>
          </p:nvSpPr>
          <p:spPr>
            <a:xfrm>
              <a:off x="15741360" y="9462240"/>
              <a:ext cx="4259520" cy="5510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grpSp>
        <p:nvGrpSpPr>
          <p:cNvPr id="95" name="Group 27"/>
          <p:cNvGrpSpPr/>
          <p:nvPr/>
        </p:nvGrpSpPr>
        <p:grpSpPr>
          <a:xfrm>
            <a:off x="379440" y="398520"/>
            <a:ext cx="4208760" cy="6417720"/>
            <a:chOff x="379440" y="398520"/>
            <a:chExt cx="4208760" cy="6417720"/>
          </a:xfrm>
        </p:grpSpPr>
        <p:sp>
          <p:nvSpPr>
            <p:cNvPr id="96" name="Freeform 31"/>
            <p:cNvSpPr/>
            <p:nvPr/>
          </p:nvSpPr>
          <p:spPr>
            <a:xfrm>
              <a:off x="379440" y="398520"/>
              <a:ext cx="4208760" cy="6417720"/>
            </a:xfrm>
            <a:custGeom>
              <a:avLst/>
              <a:gdLst>
                <a:gd name="textAreaLeft" fmla="*/ 0 w 4208760"/>
                <a:gd name="textAreaRight" fmla="*/ 4210200 w 4208760"/>
                <a:gd name="textAreaTop" fmla="*/ 0 h 6417720"/>
                <a:gd name="textAreaBottom" fmla="*/ 6419160 h 6417720"/>
              </a:gdLst>
              <a:ahLst/>
              <a:cxnLst/>
              <a:rect l="textAreaLeft" t="textAreaTop" r="textAreaRight" b="textAreaBottom"/>
              <a:pathLst>
                <a:path w="3585346" h="5466286">
                  <a:moveTo>
                    <a:pt x="3421516" y="0"/>
                  </a:moveTo>
                  <a:lnTo>
                    <a:pt x="0" y="0"/>
                  </a:lnTo>
                  <a:lnTo>
                    <a:pt x="0" y="5466286"/>
                  </a:lnTo>
                  <a:lnTo>
                    <a:pt x="76200" y="5466286"/>
                  </a:lnTo>
                  <a:lnTo>
                    <a:pt x="76200" y="76200"/>
                  </a:lnTo>
                  <a:lnTo>
                    <a:pt x="3585346" y="76200"/>
                  </a:lnTo>
                  <a:lnTo>
                    <a:pt x="3585346" y="0"/>
                  </a:lnTo>
                  <a:close/>
                </a:path>
              </a:pathLst>
            </a:custGeom>
            <a:solidFill>
              <a:srgbClr val="43497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97" name="TextBox 22"/>
          <p:cNvSpPr/>
          <p:nvPr/>
        </p:nvSpPr>
        <p:spPr>
          <a:xfrm>
            <a:off x="646920" y="2191320"/>
            <a:ext cx="138099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endParaRPr lang="hu-HU" sz="2400" b="1" i="1" strike="noStrike" spc="-1">
              <a:solidFill>
                <a:srgbClr val="17375E"/>
              </a:solidFill>
              <a:latin typeface="Arial Bold"/>
              <a:ea typeface="DejaVu Sans"/>
            </a:endParaRPr>
          </a:p>
        </p:txBody>
      </p:sp>
      <p:grpSp>
        <p:nvGrpSpPr>
          <p:cNvPr id="98" name="Group 28"/>
          <p:cNvGrpSpPr/>
          <p:nvPr/>
        </p:nvGrpSpPr>
        <p:grpSpPr>
          <a:xfrm>
            <a:off x="14849280" y="4096800"/>
            <a:ext cx="5927040" cy="5510160"/>
            <a:chOff x="14849280" y="4096800"/>
            <a:chExt cx="5927040" cy="5510160"/>
          </a:xfrm>
        </p:grpSpPr>
        <p:sp>
          <p:nvSpPr>
            <p:cNvPr id="99" name="Freeform 32"/>
            <p:cNvSpPr/>
            <p:nvPr/>
          </p:nvSpPr>
          <p:spPr>
            <a:xfrm>
              <a:off x="14849280" y="4513680"/>
              <a:ext cx="5927040" cy="5093280"/>
            </a:xfrm>
            <a:custGeom>
              <a:avLst/>
              <a:gdLst>
                <a:gd name="textAreaLeft" fmla="*/ 0 w 5927040"/>
                <a:gd name="textAreaRight" fmla="*/ 5928480 w 5927040"/>
                <a:gd name="textAreaTop" fmla="*/ 0 h 5093280"/>
                <a:gd name="textAreaBottom" fmla="*/ 5094720 h 509328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0" name="TextBox 28"/>
            <p:cNvSpPr/>
            <p:nvPr/>
          </p:nvSpPr>
          <p:spPr>
            <a:xfrm>
              <a:off x="15683040" y="4096800"/>
              <a:ext cx="4259520" cy="5510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101" name="Freeform 33"/>
          <p:cNvSpPr/>
          <p:nvPr/>
        </p:nvSpPr>
        <p:spPr>
          <a:xfrm>
            <a:off x="15748560" y="5914080"/>
            <a:ext cx="2187000" cy="1618200"/>
          </a:xfrm>
          <a:custGeom>
            <a:avLst/>
            <a:gdLst>
              <a:gd name="textAreaLeft" fmla="*/ 0 w 2187000"/>
              <a:gd name="textAreaRight" fmla="*/ 2188440 w 2187000"/>
              <a:gd name="textAreaTop" fmla="*/ 0 h 1618200"/>
              <a:gd name="textAreaBottom" fmla="*/ 1619640 h 1618200"/>
            </a:gdLst>
            <a:ahLst/>
            <a:cxnLst/>
            <a:rect l="textAreaLeft" t="textAreaTop" r="textAreaRight" b="textAreaBottom"/>
            <a:pathLst>
              <a:path w="2188435" h="1619674">
                <a:moveTo>
                  <a:pt x="0" y="0"/>
                </a:moveTo>
                <a:lnTo>
                  <a:pt x="2188434" y="0"/>
                </a:lnTo>
                <a:lnTo>
                  <a:pt x="2188434" y="1619674"/>
                </a:lnTo>
                <a:lnTo>
                  <a:pt x="0" y="161967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hu-H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102" name="Group 29"/>
          <p:cNvGrpSpPr/>
          <p:nvPr/>
        </p:nvGrpSpPr>
        <p:grpSpPr>
          <a:xfrm>
            <a:off x="-1309320" y="9411840"/>
            <a:ext cx="10814760" cy="4881960"/>
            <a:chOff x="-1309320" y="9411840"/>
            <a:chExt cx="10814760" cy="4881960"/>
          </a:xfrm>
        </p:grpSpPr>
        <p:sp>
          <p:nvSpPr>
            <p:cNvPr id="103" name="Freeform 34"/>
            <p:cNvSpPr/>
            <p:nvPr/>
          </p:nvSpPr>
          <p:spPr>
            <a:xfrm>
              <a:off x="-1309320" y="9780840"/>
              <a:ext cx="10814760" cy="4512600"/>
            </a:xfrm>
            <a:custGeom>
              <a:avLst/>
              <a:gdLst>
                <a:gd name="textAreaLeft" fmla="*/ 0 w 10814760"/>
                <a:gd name="textAreaRight" fmla="*/ 10816200 w 10814760"/>
                <a:gd name="textAreaTop" fmla="*/ 0 h 4512600"/>
                <a:gd name="textAreaBottom" fmla="*/ 4514040 h 4512600"/>
              </a:gdLst>
              <a:ahLst/>
              <a:cxnLst/>
              <a:rect l="textAreaLeft" t="textAreaTop" r="textAreaRight" b="textAreaBottom"/>
              <a:pathLst>
                <a:path w="1673625" h="698500">
                  <a:moveTo>
                    <a:pt x="1673625" y="349250"/>
                  </a:moveTo>
                  <a:lnTo>
                    <a:pt x="1470425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470425" y="0"/>
                  </a:lnTo>
                  <a:lnTo>
                    <a:pt x="1673625" y="349250"/>
                  </a:lnTo>
                  <a:close/>
                </a:path>
              </a:pathLst>
            </a:custGeom>
            <a:solidFill>
              <a:srgbClr val="80B3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4" name="TextBox 29"/>
            <p:cNvSpPr/>
            <p:nvPr/>
          </p:nvSpPr>
          <p:spPr>
            <a:xfrm>
              <a:off x="-570600" y="9411840"/>
              <a:ext cx="9337320" cy="4881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105" name="TextBox 30"/>
          <p:cNvSpPr/>
          <p:nvPr/>
        </p:nvSpPr>
        <p:spPr>
          <a:xfrm>
            <a:off x="379440" y="9793440"/>
            <a:ext cx="7581600" cy="39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3078"/>
              </a:lnSpc>
            </a:pPr>
            <a:r>
              <a:rPr lang="hu-HU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https://www.kormanyhivatalok.hu/kormanyhivatalok/baranya</a:t>
            </a:r>
            <a:endParaRPr lang="hu-HU" sz="2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6" name="Group 30"/>
          <p:cNvGrpSpPr/>
          <p:nvPr/>
        </p:nvGrpSpPr>
        <p:grpSpPr>
          <a:xfrm>
            <a:off x="14907960" y="-1003320"/>
            <a:ext cx="6056640" cy="5244840"/>
            <a:chOff x="14907960" y="-1003320"/>
            <a:chExt cx="6056640" cy="5244840"/>
          </a:xfrm>
        </p:grpSpPr>
        <p:sp>
          <p:nvSpPr>
            <p:cNvPr id="107" name="Freeform 35"/>
            <p:cNvSpPr/>
            <p:nvPr/>
          </p:nvSpPr>
          <p:spPr>
            <a:xfrm>
              <a:off x="14907960" y="-1003320"/>
              <a:ext cx="6056640" cy="5244840"/>
            </a:xfrm>
            <a:custGeom>
              <a:avLst/>
              <a:gdLst>
                <a:gd name="textAreaLeft" fmla="*/ 0 w 6056640"/>
                <a:gd name="textAreaRight" fmla="*/ 6058080 w 6056640"/>
                <a:gd name="textAreaTop" fmla="*/ 0 h 5244840"/>
                <a:gd name="textAreaBottom" fmla="*/ 5246280 h 5244840"/>
              </a:gdLst>
              <a:ahLst/>
              <a:cxnLst/>
              <a:rect l="textAreaLeft" t="textAreaTop" r="textAreaRight" b="textAreaBottom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08" name="TextBox 31"/>
          <p:cNvSpPr/>
          <p:nvPr/>
        </p:nvSpPr>
        <p:spPr>
          <a:xfrm>
            <a:off x="700200" y="663480"/>
            <a:ext cx="10675440" cy="6855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6420"/>
              </a:lnSpc>
            </a:pPr>
            <a:r>
              <a:rPr lang="hu-HU" sz="2400" b="1" u="sng" strike="noStrike" spc="-1" dirty="0">
                <a:solidFill>
                  <a:srgbClr val="17375E"/>
                </a:solidFill>
                <a:uFillTx/>
                <a:latin typeface="Arial Bold"/>
                <a:ea typeface="DejaVu Sans"/>
              </a:rPr>
              <a:t>Indikátorok alakulása 2026.02.28-ig</a:t>
            </a: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9" name="Táblázat 2"/>
          <p:cNvGraphicFramePr/>
          <p:nvPr/>
        </p:nvGraphicFramePr>
        <p:xfrm>
          <a:off x="1223280" y="1955160"/>
          <a:ext cx="13437360" cy="6918960"/>
        </p:xfrm>
        <a:graphic>
          <a:graphicData uri="http://schemas.openxmlformats.org/drawingml/2006/table">
            <a:tbl>
              <a:tblPr/>
              <a:tblGrid>
                <a:gridCol w="4536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4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6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2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200" b="1" strike="noStrike" spc="-1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Indikátor elnevezése</a:t>
                      </a:r>
                      <a:endParaRPr lang="hu-HU" sz="2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2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200" b="1" strike="noStrike" spc="-1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Célérték projekt végéig</a:t>
                      </a:r>
                      <a:endParaRPr lang="hu-HU" sz="2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2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200" b="1" strike="noStrike" spc="-1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Eredmény 2026.02.28-ig</a:t>
                      </a:r>
                      <a:endParaRPr lang="hu-HU" sz="2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2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200" b="1" strike="noStrike" spc="-1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Teljesülés</a:t>
                      </a:r>
                      <a:endParaRPr lang="hu-HU" sz="2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6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2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200" b="1" strike="noStrike" spc="-1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Programban részt vevő munkanélküliek száma (TPO05)</a:t>
                      </a:r>
                      <a:endParaRPr lang="hu-HU" sz="2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200" b="1" strike="noStrike" spc="-1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1147 fő</a:t>
                      </a:r>
                      <a:endParaRPr lang="hu-HU" sz="2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200" b="1" strike="noStrike" spc="-1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878 fő</a:t>
                      </a:r>
                      <a:endParaRPr lang="hu-HU" sz="2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200" b="1" strike="noStrike" spc="-1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76,5 %</a:t>
                      </a:r>
                      <a:endParaRPr lang="hu-HU" sz="2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6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2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200" b="1" strike="noStrike" spc="-1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Programban részt vevő inaktív személyek száma (TPO06)</a:t>
                      </a:r>
                      <a:endParaRPr lang="hu-HU" sz="2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200" b="1" strike="noStrike" spc="-1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133 fő</a:t>
                      </a:r>
                      <a:endParaRPr lang="hu-HU" sz="2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200" b="1" strike="noStrike" spc="-1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99 fő</a:t>
                      </a:r>
                      <a:endParaRPr lang="hu-HU" sz="2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200" b="1" strike="noStrike" spc="-1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74,4 %</a:t>
                      </a:r>
                      <a:endParaRPr lang="hu-HU" sz="2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6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200" b="1" strike="noStrike" spc="-1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Munkaerőpiaci alkalmazkodást segítő támogatásban részesülők száma (TPO23)</a:t>
                      </a:r>
                      <a:endParaRPr lang="hu-HU" sz="2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200" b="1" strike="noStrike" spc="-1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77 fő</a:t>
                      </a:r>
                      <a:endParaRPr lang="hu-HU" sz="2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200" b="1" strike="noStrike" spc="-1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112 fő</a:t>
                      </a:r>
                      <a:endParaRPr lang="hu-HU" sz="2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200" b="1" strike="noStrike" spc="-1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145,4 %</a:t>
                      </a:r>
                      <a:endParaRPr lang="hu-HU" sz="2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6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200" b="1" strike="noStrike" spc="-1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Foglalkoztatást elősegítő szolgáltatásokban és tevékenységekben részt vevők száma (TPO24)</a:t>
                      </a:r>
                      <a:endParaRPr lang="hu-HU" sz="2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200" b="1" strike="noStrike" spc="-1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1280 fő</a:t>
                      </a:r>
                      <a:endParaRPr lang="hu-HU" sz="2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200" b="1" strike="noStrike" spc="-1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977 fő</a:t>
                      </a:r>
                      <a:endParaRPr lang="hu-HU" sz="2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200" b="1" strike="noStrike" spc="-1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76,3 %</a:t>
                      </a:r>
                      <a:endParaRPr lang="hu-HU" sz="2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6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200" b="1" strike="noStrike" spc="-1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Program elhagyásának időpontjában foglalkoztatásban álló részt vevők száma (TPR02)</a:t>
                      </a:r>
                      <a:endParaRPr lang="hu-HU" sz="2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200" b="1" strike="noStrike" spc="-1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658 fő</a:t>
                      </a:r>
                      <a:endParaRPr lang="hu-HU" sz="2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200" b="1" strike="noStrike" spc="-1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240 fő</a:t>
                      </a:r>
                      <a:endParaRPr lang="hu-HU" sz="2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200" b="1" strike="noStrike" spc="-1">
                          <a:solidFill>
                            <a:srgbClr val="17375E"/>
                          </a:solidFill>
                          <a:latin typeface="Arial Bold"/>
                          <a:ea typeface="DejaVu Sans"/>
                        </a:rPr>
                        <a:t>36,5 %</a:t>
                      </a:r>
                      <a:endParaRPr lang="hu-HU" sz="2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2"/>
          <p:cNvGrpSpPr/>
          <p:nvPr/>
        </p:nvGrpSpPr>
        <p:grpSpPr>
          <a:xfrm>
            <a:off x="10177560" y="-3844800"/>
            <a:ext cx="6056640" cy="5244840"/>
            <a:chOff x="10177560" y="-3844800"/>
            <a:chExt cx="6056640" cy="5244840"/>
          </a:xfrm>
        </p:grpSpPr>
        <p:sp>
          <p:nvSpPr>
            <p:cNvPr id="170" name="Freeform 3"/>
            <p:cNvSpPr/>
            <p:nvPr/>
          </p:nvSpPr>
          <p:spPr>
            <a:xfrm>
              <a:off x="10177560" y="-3844800"/>
              <a:ext cx="6056640" cy="5244840"/>
            </a:xfrm>
            <a:custGeom>
              <a:avLst/>
              <a:gdLst>
                <a:gd name="textAreaLeft" fmla="*/ 0 w 6056640"/>
                <a:gd name="textAreaRight" fmla="*/ 6058080 w 6056640"/>
                <a:gd name="textAreaTop" fmla="*/ 0 h 5244840"/>
                <a:gd name="textAreaBottom" fmla="*/ 5246280 h 5244840"/>
              </a:gdLst>
              <a:ahLst/>
              <a:cxnLst/>
              <a:rect l="textAreaLeft" t="textAreaTop" r="textAreaRight" b="textAreaBottom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solidFill>
              <a:srgbClr val="80B32F"/>
            </a:solidFill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71" name="Group 4"/>
          <p:cNvGrpSpPr/>
          <p:nvPr/>
        </p:nvGrpSpPr>
        <p:grpSpPr>
          <a:xfrm>
            <a:off x="14907960" y="9462240"/>
            <a:ext cx="5927040" cy="5510160"/>
            <a:chOff x="14907960" y="9462240"/>
            <a:chExt cx="5927040" cy="5510160"/>
          </a:xfrm>
        </p:grpSpPr>
        <p:sp>
          <p:nvSpPr>
            <p:cNvPr id="172" name="Freeform 5"/>
            <p:cNvSpPr/>
            <p:nvPr/>
          </p:nvSpPr>
          <p:spPr>
            <a:xfrm>
              <a:off x="14907960" y="9879120"/>
              <a:ext cx="5927040" cy="5093280"/>
            </a:xfrm>
            <a:custGeom>
              <a:avLst/>
              <a:gdLst>
                <a:gd name="textAreaLeft" fmla="*/ 0 w 5927040"/>
                <a:gd name="textAreaRight" fmla="*/ 5928480 w 5927040"/>
                <a:gd name="textAreaTop" fmla="*/ 0 h 5093280"/>
                <a:gd name="textAreaBottom" fmla="*/ 5094720 h 509328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80B3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3" name="TextBox 6"/>
            <p:cNvSpPr/>
            <p:nvPr/>
          </p:nvSpPr>
          <p:spPr>
            <a:xfrm>
              <a:off x="15741360" y="9462240"/>
              <a:ext cx="4259520" cy="5510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hu-H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grpSp>
        <p:nvGrpSpPr>
          <p:cNvPr id="174" name="Group 7"/>
          <p:cNvGrpSpPr/>
          <p:nvPr/>
        </p:nvGrpSpPr>
        <p:grpSpPr>
          <a:xfrm>
            <a:off x="379440" y="398520"/>
            <a:ext cx="4208760" cy="6417720"/>
            <a:chOff x="379440" y="398520"/>
            <a:chExt cx="4208760" cy="6417720"/>
          </a:xfrm>
        </p:grpSpPr>
        <p:sp>
          <p:nvSpPr>
            <p:cNvPr id="175" name="Freeform 8"/>
            <p:cNvSpPr/>
            <p:nvPr/>
          </p:nvSpPr>
          <p:spPr>
            <a:xfrm>
              <a:off x="379440" y="398520"/>
              <a:ext cx="4208760" cy="6417720"/>
            </a:xfrm>
            <a:custGeom>
              <a:avLst/>
              <a:gdLst>
                <a:gd name="textAreaLeft" fmla="*/ 0 w 4208760"/>
                <a:gd name="textAreaRight" fmla="*/ 4210200 w 4208760"/>
                <a:gd name="textAreaTop" fmla="*/ 0 h 6417720"/>
                <a:gd name="textAreaBottom" fmla="*/ 6419160 h 6417720"/>
              </a:gdLst>
              <a:ahLst/>
              <a:cxnLst/>
              <a:rect l="textAreaLeft" t="textAreaTop" r="textAreaRight" b="textAreaBottom"/>
              <a:pathLst>
                <a:path w="3585346" h="5466286">
                  <a:moveTo>
                    <a:pt x="3421516" y="0"/>
                  </a:moveTo>
                  <a:lnTo>
                    <a:pt x="0" y="0"/>
                  </a:lnTo>
                  <a:lnTo>
                    <a:pt x="0" y="5466286"/>
                  </a:lnTo>
                  <a:lnTo>
                    <a:pt x="76200" y="5466286"/>
                  </a:lnTo>
                  <a:lnTo>
                    <a:pt x="76200" y="76200"/>
                  </a:lnTo>
                  <a:lnTo>
                    <a:pt x="3585346" y="76200"/>
                  </a:lnTo>
                  <a:lnTo>
                    <a:pt x="3585346" y="0"/>
                  </a:lnTo>
                  <a:close/>
                </a:path>
              </a:pathLst>
            </a:custGeom>
            <a:solidFill>
              <a:srgbClr val="43497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76" name="Group 12"/>
          <p:cNvGrpSpPr/>
          <p:nvPr/>
        </p:nvGrpSpPr>
        <p:grpSpPr>
          <a:xfrm>
            <a:off x="14849280" y="4096800"/>
            <a:ext cx="5927040" cy="5510160"/>
            <a:chOff x="14849280" y="4096800"/>
            <a:chExt cx="5927040" cy="5510160"/>
          </a:xfrm>
        </p:grpSpPr>
        <p:sp>
          <p:nvSpPr>
            <p:cNvPr id="177" name="Freeform 13"/>
            <p:cNvSpPr/>
            <p:nvPr/>
          </p:nvSpPr>
          <p:spPr>
            <a:xfrm>
              <a:off x="14849280" y="4513680"/>
              <a:ext cx="5927040" cy="5093280"/>
            </a:xfrm>
            <a:custGeom>
              <a:avLst/>
              <a:gdLst>
                <a:gd name="textAreaLeft" fmla="*/ 0 w 5927040"/>
                <a:gd name="textAreaRight" fmla="*/ 5928480 w 5927040"/>
                <a:gd name="textAreaTop" fmla="*/ 0 h 5093280"/>
                <a:gd name="textAreaBottom" fmla="*/ 5094720 h 509328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8" name="TextBox 14"/>
            <p:cNvSpPr/>
            <p:nvPr/>
          </p:nvSpPr>
          <p:spPr>
            <a:xfrm>
              <a:off x="15683040" y="4096800"/>
              <a:ext cx="4259520" cy="5510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hu-H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179" name="Freeform 15"/>
          <p:cNvSpPr/>
          <p:nvPr/>
        </p:nvSpPr>
        <p:spPr>
          <a:xfrm>
            <a:off x="15748560" y="5914080"/>
            <a:ext cx="2187000" cy="1618200"/>
          </a:xfrm>
          <a:custGeom>
            <a:avLst/>
            <a:gdLst>
              <a:gd name="textAreaLeft" fmla="*/ 0 w 2187000"/>
              <a:gd name="textAreaRight" fmla="*/ 2188440 w 2187000"/>
              <a:gd name="textAreaTop" fmla="*/ 0 h 1618200"/>
              <a:gd name="textAreaBottom" fmla="*/ 1619640 h 1618200"/>
            </a:gdLst>
            <a:ahLst/>
            <a:cxnLst/>
            <a:rect l="textAreaLeft" t="textAreaTop" r="textAreaRight" b="textAreaBottom"/>
            <a:pathLst>
              <a:path w="2188435" h="1619674">
                <a:moveTo>
                  <a:pt x="0" y="0"/>
                </a:moveTo>
                <a:lnTo>
                  <a:pt x="2188434" y="0"/>
                </a:lnTo>
                <a:lnTo>
                  <a:pt x="2188434" y="1619674"/>
                </a:lnTo>
                <a:lnTo>
                  <a:pt x="0" y="161967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hu-H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180" name="Group 17"/>
          <p:cNvGrpSpPr/>
          <p:nvPr/>
        </p:nvGrpSpPr>
        <p:grpSpPr>
          <a:xfrm>
            <a:off x="-1309320" y="9411840"/>
            <a:ext cx="10814760" cy="4881960"/>
            <a:chOff x="-1309320" y="9411840"/>
            <a:chExt cx="10814760" cy="4881960"/>
          </a:xfrm>
        </p:grpSpPr>
        <p:sp>
          <p:nvSpPr>
            <p:cNvPr id="181" name="Freeform 18"/>
            <p:cNvSpPr/>
            <p:nvPr/>
          </p:nvSpPr>
          <p:spPr>
            <a:xfrm>
              <a:off x="-1309320" y="9780840"/>
              <a:ext cx="10814760" cy="4512600"/>
            </a:xfrm>
            <a:custGeom>
              <a:avLst/>
              <a:gdLst>
                <a:gd name="textAreaLeft" fmla="*/ 0 w 10814760"/>
                <a:gd name="textAreaRight" fmla="*/ 10816200 w 10814760"/>
                <a:gd name="textAreaTop" fmla="*/ 0 h 4512600"/>
                <a:gd name="textAreaBottom" fmla="*/ 4514040 h 4512600"/>
              </a:gdLst>
              <a:ahLst/>
              <a:cxnLst/>
              <a:rect l="textAreaLeft" t="textAreaTop" r="textAreaRight" b="textAreaBottom"/>
              <a:pathLst>
                <a:path w="1673625" h="698500">
                  <a:moveTo>
                    <a:pt x="1673625" y="349250"/>
                  </a:moveTo>
                  <a:lnTo>
                    <a:pt x="1470425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470425" y="0"/>
                  </a:lnTo>
                  <a:lnTo>
                    <a:pt x="1673625" y="349250"/>
                  </a:lnTo>
                  <a:close/>
                </a:path>
              </a:pathLst>
            </a:custGeom>
            <a:solidFill>
              <a:srgbClr val="80B3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2" name="TextBox 19"/>
            <p:cNvSpPr/>
            <p:nvPr/>
          </p:nvSpPr>
          <p:spPr>
            <a:xfrm>
              <a:off x="-570600" y="9411840"/>
              <a:ext cx="9337320" cy="4881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hu-H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183" name="TextBox 20"/>
          <p:cNvSpPr/>
          <p:nvPr/>
        </p:nvSpPr>
        <p:spPr>
          <a:xfrm>
            <a:off x="379440" y="9793440"/>
            <a:ext cx="7581600" cy="39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3078"/>
              </a:lnSpc>
            </a:pPr>
            <a:r>
              <a:rPr lang="hu-HU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https://www.kormanyhivatalok.hu/kormanyhivatalok/baranya</a:t>
            </a:r>
            <a:endParaRPr lang="hu-HU" sz="2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84" name="Group 9"/>
          <p:cNvGrpSpPr/>
          <p:nvPr/>
        </p:nvGrpSpPr>
        <p:grpSpPr>
          <a:xfrm>
            <a:off x="14907960" y="-1003320"/>
            <a:ext cx="6056640" cy="5244840"/>
            <a:chOff x="14907960" y="-1003320"/>
            <a:chExt cx="6056640" cy="5244840"/>
          </a:xfrm>
        </p:grpSpPr>
        <p:sp>
          <p:nvSpPr>
            <p:cNvPr id="185" name="Freeform 10"/>
            <p:cNvSpPr/>
            <p:nvPr/>
          </p:nvSpPr>
          <p:spPr>
            <a:xfrm>
              <a:off x="14907960" y="-1003320"/>
              <a:ext cx="6056640" cy="5244840"/>
            </a:xfrm>
            <a:custGeom>
              <a:avLst/>
              <a:gdLst>
                <a:gd name="textAreaLeft" fmla="*/ 0 w 6056640"/>
                <a:gd name="textAreaRight" fmla="*/ 6058080 w 6056640"/>
                <a:gd name="textAreaTop" fmla="*/ 0 h 5244840"/>
                <a:gd name="textAreaBottom" fmla="*/ 5246280 h 5244840"/>
              </a:gdLst>
              <a:ahLst/>
              <a:cxnLst/>
              <a:rect l="textAreaLeft" t="textAreaTop" r="textAreaRight" b="textAreaBottom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86" name="TextBox 16"/>
          <p:cNvSpPr/>
          <p:nvPr/>
        </p:nvSpPr>
        <p:spPr>
          <a:xfrm>
            <a:off x="700200" y="663480"/>
            <a:ext cx="10675440" cy="81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6420"/>
              </a:lnSpc>
            </a:pPr>
            <a:r>
              <a:rPr lang="hu-HU" sz="2400" b="1" u="sng" strike="noStrike" spc="-1">
                <a:solidFill>
                  <a:srgbClr val="17375E"/>
                </a:solidFill>
                <a:uFillTx/>
                <a:latin typeface="Arial Bold"/>
                <a:ea typeface="DejaVu Sans"/>
              </a:rPr>
              <a:t>Bevonási arányok</a:t>
            </a:r>
            <a:endParaRPr lang="hu-HU" sz="2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7" name="Diagram 9"/>
          <p:cNvGraphicFramePr/>
          <p:nvPr/>
        </p:nvGraphicFramePr>
        <p:xfrm>
          <a:off x="700200" y="1851480"/>
          <a:ext cx="6786720" cy="713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8" name="Diagram 13"/>
          <p:cNvGraphicFramePr/>
          <p:nvPr/>
        </p:nvGraphicFramePr>
        <p:xfrm>
          <a:off x="7807679" y="1851480"/>
          <a:ext cx="6961225" cy="713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694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2"/>
          <p:cNvGrpSpPr/>
          <p:nvPr/>
        </p:nvGrpSpPr>
        <p:grpSpPr>
          <a:xfrm>
            <a:off x="10177560" y="-3844800"/>
            <a:ext cx="6056640" cy="5244840"/>
            <a:chOff x="10177560" y="-3844800"/>
            <a:chExt cx="6056640" cy="5244840"/>
          </a:xfrm>
        </p:grpSpPr>
        <p:sp>
          <p:nvSpPr>
            <p:cNvPr id="132" name="Freeform 3"/>
            <p:cNvSpPr/>
            <p:nvPr/>
          </p:nvSpPr>
          <p:spPr>
            <a:xfrm>
              <a:off x="10177560" y="-3844800"/>
              <a:ext cx="6056640" cy="5244840"/>
            </a:xfrm>
            <a:custGeom>
              <a:avLst/>
              <a:gdLst>
                <a:gd name="textAreaLeft" fmla="*/ 0 w 6056640"/>
                <a:gd name="textAreaRight" fmla="*/ 6058080 w 6056640"/>
                <a:gd name="textAreaTop" fmla="*/ 0 h 5244840"/>
                <a:gd name="textAreaBottom" fmla="*/ 5246280 h 5244840"/>
              </a:gdLst>
              <a:ahLst/>
              <a:cxnLst/>
              <a:rect l="textAreaLeft" t="textAreaTop" r="textAreaRight" b="textAreaBottom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solidFill>
              <a:srgbClr val="80B32F"/>
            </a:solidFill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33" name="Group 4"/>
          <p:cNvGrpSpPr/>
          <p:nvPr/>
        </p:nvGrpSpPr>
        <p:grpSpPr>
          <a:xfrm>
            <a:off x="14907960" y="9462240"/>
            <a:ext cx="5927040" cy="5510160"/>
            <a:chOff x="14907960" y="9462240"/>
            <a:chExt cx="5927040" cy="5510160"/>
          </a:xfrm>
        </p:grpSpPr>
        <p:sp>
          <p:nvSpPr>
            <p:cNvPr id="134" name="Freeform 5"/>
            <p:cNvSpPr/>
            <p:nvPr/>
          </p:nvSpPr>
          <p:spPr>
            <a:xfrm>
              <a:off x="14907960" y="9879120"/>
              <a:ext cx="5927040" cy="5093280"/>
            </a:xfrm>
            <a:custGeom>
              <a:avLst/>
              <a:gdLst>
                <a:gd name="textAreaLeft" fmla="*/ 0 w 5927040"/>
                <a:gd name="textAreaRight" fmla="*/ 5928480 w 5927040"/>
                <a:gd name="textAreaTop" fmla="*/ 0 h 5093280"/>
                <a:gd name="textAreaBottom" fmla="*/ 5094720 h 509328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80B3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5" name="TextBox 6"/>
            <p:cNvSpPr/>
            <p:nvPr/>
          </p:nvSpPr>
          <p:spPr>
            <a:xfrm>
              <a:off x="15741360" y="9462240"/>
              <a:ext cx="4259520" cy="5510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hu-H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grpSp>
        <p:nvGrpSpPr>
          <p:cNvPr id="136" name="Group 7"/>
          <p:cNvGrpSpPr/>
          <p:nvPr/>
        </p:nvGrpSpPr>
        <p:grpSpPr>
          <a:xfrm>
            <a:off x="379440" y="398520"/>
            <a:ext cx="4208760" cy="6417720"/>
            <a:chOff x="379440" y="398520"/>
            <a:chExt cx="4208760" cy="6417720"/>
          </a:xfrm>
        </p:grpSpPr>
        <p:sp>
          <p:nvSpPr>
            <p:cNvPr id="137" name="Freeform 8"/>
            <p:cNvSpPr/>
            <p:nvPr/>
          </p:nvSpPr>
          <p:spPr>
            <a:xfrm>
              <a:off x="379440" y="398520"/>
              <a:ext cx="4208760" cy="6417720"/>
            </a:xfrm>
            <a:custGeom>
              <a:avLst/>
              <a:gdLst>
                <a:gd name="textAreaLeft" fmla="*/ 0 w 4208760"/>
                <a:gd name="textAreaRight" fmla="*/ 4210200 w 4208760"/>
                <a:gd name="textAreaTop" fmla="*/ 0 h 6417720"/>
                <a:gd name="textAreaBottom" fmla="*/ 6419160 h 6417720"/>
              </a:gdLst>
              <a:ahLst/>
              <a:cxnLst/>
              <a:rect l="textAreaLeft" t="textAreaTop" r="textAreaRight" b="textAreaBottom"/>
              <a:pathLst>
                <a:path w="3585346" h="5466286">
                  <a:moveTo>
                    <a:pt x="3421516" y="0"/>
                  </a:moveTo>
                  <a:lnTo>
                    <a:pt x="0" y="0"/>
                  </a:lnTo>
                  <a:lnTo>
                    <a:pt x="0" y="5466286"/>
                  </a:lnTo>
                  <a:lnTo>
                    <a:pt x="76200" y="5466286"/>
                  </a:lnTo>
                  <a:lnTo>
                    <a:pt x="76200" y="76200"/>
                  </a:lnTo>
                  <a:lnTo>
                    <a:pt x="3585346" y="76200"/>
                  </a:lnTo>
                  <a:lnTo>
                    <a:pt x="3585346" y="0"/>
                  </a:lnTo>
                  <a:close/>
                </a:path>
              </a:pathLst>
            </a:custGeom>
            <a:solidFill>
              <a:srgbClr val="43497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38" name="TextBox 11"/>
          <p:cNvSpPr/>
          <p:nvPr/>
        </p:nvSpPr>
        <p:spPr>
          <a:xfrm>
            <a:off x="718920" y="1800000"/>
            <a:ext cx="13809960" cy="768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2400" b="1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Foglalkoztatást elősegítő szolgáltatások</a:t>
            </a: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2400" b="1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Bértámogatás (folyamatosan igényelhető 2024.04.24-től)</a:t>
            </a: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hu-HU" sz="2400" b="0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- hátrányos helyzetűek foglalkoztatásához </a:t>
            </a: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hu-HU" sz="2400" b="0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- megváltozott munkaképességűek foglalkoztatásához</a:t>
            </a: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hu-HU" sz="2400" b="0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- de </a:t>
            </a:r>
            <a:r>
              <a:rPr lang="hu-HU" sz="2400" b="0" strike="noStrike" spc="-1" dirty="0" err="1">
                <a:solidFill>
                  <a:srgbClr val="17375E"/>
                </a:solidFill>
                <a:latin typeface="Arial Bold"/>
                <a:ea typeface="DejaVu Sans"/>
              </a:rPr>
              <a:t>minimis</a:t>
            </a:r>
            <a:r>
              <a:rPr lang="hu-HU" sz="2400" b="0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 rendelet alapján csekély összegű támogatásként</a:t>
            </a: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hu-HU" sz="2400" b="0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Támogatás mértéke: </a:t>
            </a:r>
            <a:r>
              <a:rPr lang="hu-HU" sz="2400" b="0" strike="noStrike" spc="-1" dirty="0" err="1">
                <a:solidFill>
                  <a:srgbClr val="17375E"/>
                </a:solidFill>
                <a:latin typeface="Arial Bold"/>
                <a:ea typeface="DejaVu Sans"/>
              </a:rPr>
              <a:t>max</a:t>
            </a:r>
            <a:r>
              <a:rPr lang="hu-HU" sz="2400" b="0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. 6 havi, munkabér 50%-a, legfeljebb a kötelező legkisebb munkabér 150%-</a:t>
            </a:r>
            <a:r>
              <a:rPr lang="hu-HU" sz="2400" b="0" strike="noStrike" spc="-1" dirty="0" err="1">
                <a:solidFill>
                  <a:srgbClr val="17375E"/>
                </a:solidFill>
                <a:latin typeface="Arial Bold"/>
                <a:ea typeface="DejaVu Sans"/>
              </a:rPr>
              <a:t>ig</a:t>
            </a:r>
            <a:r>
              <a:rPr lang="hu-HU" sz="2400" b="0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 terjedő mértékben, tovább foglalkoztatási kötelezettség nélkül</a:t>
            </a: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tabLst>
                <a:tab pos="0" algn="l"/>
              </a:tabLst>
            </a:pP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hu-HU" sz="2400" b="0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 </a:t>
            </a:r>
            <a:r>
              <a:rPr lang="hu-HU" sz="2400" b="1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Mobilitási támogatások (folyamatosan igényelhető 2025.08.19-től)</a:t>
            </a: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hu-HU" sz="2400" b="1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- Utazási támogatás </a:t>
            </a:r>
            <a:r>
              <a:rPr lang="hu-HU" sz="2400" b="0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(lakhelytől eltérő, de 60 km-nél közelebbi munkavégzési hely esetén)</a:t>
            </a: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hu-HU" sz="2400" b="0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Támogatás mértéke: legfeljebb 12 hónapra minden 10 km után a kötelező legkisebb munkabér 5%-</a:t>
            </a:r>
            <a:r>
              <a:rPr lang="hu-HU" sz="2400" b="0" strike="noStrike" spc="-1" dirty="0" err="1">
                <a:solidFill>
                  <a:srgbClr val="17375E"/>
                </a:solidFill>
                <a:latin typeface="Arial Bold"/>
                <a:ea typeface="DejaVu Sans"/>
              </a:rPr>
              <a:t>ának</a:t>
            </a:r>
            <a:r>
              <a:rPr lang="hu-HU" sz="2400" b="0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 megfelelő összeg)</a:t>
            </a: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hu-HU" sz="2400" b="1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- Lakhatási támogatás </a:t>
            </a:r>
            <a:r>
              <a:rPr lang="hu-HU" sz="2400" b="0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(lakhelytől legalább 60 km távolságra lévő munkavégzési hely esetén)</a:t>
            </a: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hu-HU" sz="2400" b="0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Támogatás mértéke: legfeljebb 12 hónapra a lakásbérleti díj 100%-</a:t>
            </a:r>
            <a:r>
              <a:rPr lang="hu-HU" sz="2400" b="0" strike="noStrike" spc="-1" dirty="0" err="1">
                <a:solidFill>
                  <a:srgbClr val="17375E"/>
                </a:solidFill>
                <a:latin typeface="Arial Bold"/>
                <a:ea typeface="DejaVu Sans"/>
              </a:rPr>
              <a:t>ában</a:t>
            </a:r>
            <a:r>
              <a:rPr lang="hu-HU" sz="2400" b="0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, de legfeljebb a megállapítás napján hatályos kötelező legkisebb munkabér 70 %-</a:t>
            </a:r>
            <a:r>
              <a:rPr lang="hu-HU" sz="2400" b="0" strike="noStrike" spc="-1" dirty="0" err="1">
                <a:solidFill>
                  <a:srgbClr val="17375E"/>
                </a:solidFill>
                <a:latin typeface="Arial Bold"/>
                <a:ea typeface="DejaVu Sans"/>
              </a:rPr>
              <a:t>ának</a:t>
            </a:r>
            <a:r>
              <a:rPr lang="hu-HU" sz="2400" b="0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 megfelelő összeg) </a:t>
            </a: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hu-HU" sz="2400" b="0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 </a:t>
            </a:r>
            <a:r>
              <a:rPr lang="hu-HU" sz="2400" b="1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Munkaerőpiaci alkalmazkodás támogatása (igényelhető 2024.07.24-től)</a:t>
            </a: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hu-HU" sz="2400" b="0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felnőttképzés keretében legfeljebb 12 hónapig tartó képzés résztvevőjének legalább a kötelező legkisebb munkabér 70%-a</a:t>
            </a: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9" name="Group 12"/>
          <p:cNvGrpSpPr/>
          <p:nvPr/>
        </p:nvGrpSpPr>
        <p:grpSpPr>
          <a:xfrm>
            <a:off x="14849280" y="4096800"/>
            <a:ext cx="5927040" cy="5510160"/>
            <a:chOff x="14849280" y="4096800"/>
            <a:chExt cx="5927040" cy="5510160"/>
          </a:xfrm>
        </p:grpSpPr>
        <p:sp>
          <p:nvSpPr>
            <p:cNvPr id="140" name="Freeform 13"/>
            <p:cNvSpPr/>
            <p:nvPr/>
          </p:nvSpPr>
          <p:spPr>
            <a:xfrm>
              <a:off x="14849280" y="4513680"/>
              <a:ext cx="5927040" cy="5093280"/>
            </a:xfrm>
            <a:custGeom>
              <a:avLst/>
              <a:gdLst>
                <a:gd name="textAreaLeft" fmla="*/ 0 w 5927040"/>
                <a:gd name="textAreaRight" fmla="*/ 5928480 w 5927040"/>
                <a:gd name="textAreaTop" fmla="*/ 0 h 5093280"/>
                <a:gd name="textAreaBottom" fmla="*/ 5094720 h 509328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1" name="TextBox 14"/>
            <p:cNvSpPr/>
            <p:nvPr/>
          </p:nvSpPr>
          <p:spPr>
            <a:xfrm>
              <a:off x="15683040" y="4096800"/>
              <a:ext cx="4259520" cy="5510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hu-H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142" name="Freeform 15"/>
          <p:cNvSpPr/>
          <p:nvPr/>
        </p:nvSpPr>
        <p:spPr>
          <a:xfrm>
            <a:off x="15748560" y="5914080"/>
            <a:ext cx="2187000" cy="1618200"/>
          </a:xfrm>
          <a:custGeom>
            <a:avLst/>
            <a:gdLst>
              <a:gd name="textAreaLeft" fmla="*/ 0 w 2187000"/>
              <a:gd name="textAreaRight" fmla="*/ 2188440 w 2187000"/>
              <a:gd name="textAreaTop" fmla="*/ 0 h 1618200"/>
              <a:gd name="textAreaBottom" fmla="*/ 1619640 h 1618200"/>
            </a:gdLst>
            <a:ahLst/>
            <a:cxnLst/>
            <a:rect l="textAreaLeft" t="textAreaTop" r="textAreaRight" b="textAreaBottom"/>
            <a:pathLst>
              <a:path w="2188435" h="1619674">
                <a:moveTo>
                  <a:pt x="0" y="0"/>
                </a:moveTo>
                <a:lnTo>
                  <a:pt x="2188434" y="0"/>
                </a:lnTo>
                <a:lnTo>
                  <a:pt x="2188434" y="1619674"/>
                </a:lnTo>
                <a:lnTo>
                  <a:pt x="0" y="161967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hu-H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143" name="Group 17"/>
          <p:cNvGrpSpPr/>
          <p:nvPr/>
        </p:nvGrpSpPr>
        <p:grpSpPr>
          <a:xfrm>
            <a:off x="-1309320" y="9411840"/>
            <a:ext cx="10814760" cy="4881960"/>
            <a:chOff x="-1309320" y="9411840"/>
            <a:chExt cx="10814760" cy="4881960"/>
          </a:xfrm>
        </p:grpSpPr>
        <p:sp>
          <p:nvSpPr>
            <p:cNvPr id="144" name="Freeform 18"/>
            <p:cNvSpPr/>
            <p:nvPr/>
          </p:nvSpPr>
          <p:spPr>
            <a:xfrm>
              <a:off x="-1309320" y="9780840"/>
              <a:ext cx="10814760" cy="4512600"/>
            </a:xfrm>
            <a:custGeom>
              <a:avLst/>
              <a:gdLst>
                <a:gd name="textAreaLeft" fmla="*/ 0 w 10814760"/>
                <a:gd name="textAreaRight" fmla="*/ 10816200 w 10814760"/>
                <a:gd name="textAreaTop" fmla="*/ 0 h 4512600"/>
                <a:gd name="textAreaBottom" fmla="*/ 4514040 h 4512600"/>
              </a:gdLst>
              <a:ahLst/>
              <a:cxnLst/>
              <a:rect l="textAreaLeft" t="textAreaTop" r="textAreaRight" b="textAreaBottom"/>
              <a:pathLst>
                <a:path w="1673625" h="698500">
                  <a:moveTo>
                    <a:pt x="1673625" y="349250"/>
                  </a:moveTo>
                  <a:lnTo>
                    <a:pt x="1470425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470425" y="0"/>
                  </a:lnTo>
                  <a:lnTo>
                    <a:pt x="1673625" y="349250"/>
                  </a:lnTo>
                  <a:close/>
                </a:path>
              </a:pathLst>
            </a:custGeom>
            <a:solidFill>
              <a:srgbClr val="80B3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5" name="TextBox 19"/>
            <p:cNvSpPr/>
            <p:nvPr/>
          </p:nvSpPr>
          <p:spPr>
            <a:xfrm>
              <a:off x="-570600" y="9411840"/>
              <a:ext cx="9337320" cy="4881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hu-H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146" name="TextBox 20"/>
          <p:cNvSpPr/>
          <p:nvPr/>
        </p:nvSpPr>
        <p:spPr>
          <a:xfrm>
            <a:off x="379440" y="9793440"/>
            <a:ext cx="7581600" cy="39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3078"/>
              </a:lnSpc>
            </a:pPr>
            <a:r>
              <a:rPr lang="hu-HU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https://www.kormanyhivatalok.hu/kormanyhivatalok/baranya</a:t>
            </a:r>
            <a:endParaRPr lang="hu-HU" sz="2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7" name="Group 9"/>
          <p:cNvGrpSpPr/>
          <p:nvPr/>
        </p:nvGrpSpPr>
        <p:grpSpPr>
          <a:xfrm>
            <a:off x="14907960" y="-1003320"/>
            <a:ext cx="6056640" cy="5244840"/>
            <a:chOff x="14907960" y="-1003320"/>
            <a:chExt cx="6056640" cy="5244840"/>
          </a:xfrm>
        </p:grpSpPr>
        <p:sp>
          <p:nvSpPr>
            <p:cNvPr id="148" name="Freeform 10"/>
            <p:cNvSpPr/>
            <p:nvPr/>
          </p:nvSpPr>
          <p:spPr>
            <a:xfrm>
              <a:off x="14907960" y="-1003320"/>
              <a:ext cx="6056640" cy="5244840"/>
            </a:xfrm>
            <a:custGeom>
              <a:avLst/>
              <a:gdLst>
                <a:gd name="textAreaLeft" fmla="*/ 0 w 6056640"/>
                <a:gd name="textAreaRight" fmla="*/ 6058080 w 6056640"/>
                <a:gd name="textAreaTop" fmla="*/ 0 h 5244840"/>
                <a:gd name="textAreaBottom" fmla="*/ 5246280 h 5244840"/>
              </a:gdLst>
              <a:ahLst/>
              <a:cxnLst/>
              <a:rect l="textAreaLeft" t="textAreaTop" r="textAreaRight" b="textAreaBottom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49" name="TextBox 16"/>
          <p:cNvSpPr/>
          <p:nvPr/>
        </p:nvSpPr>
        <p:spPr>
          <a:xfrm>
            <a:off x="700200" y="663480"/>
            <a:ext cx="10675440" cy="81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6420"/>
              </a:lnSpc>
            </a:pPr>
            <a:r>
              <a:rPr lang="hu-HU" sz="2400" b="1" u="sng" strike="noStrike" spc="-1">
                <a:solidFill>
                  <a:srgbClr val="17375E"/>
                </a:solidFill>
                <a:uFillTx/>
                <a:latin typeface="Arial Bold"/>
                <a:ea typeface="DejaVu Sans"/>
              </a:rPr>
              <a:t>Jelenleg elérhető támogatás típusok</a:t>
            </a:r>
            <a:endParaRPr lang="hu-H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2"/>
          <p:cNvGrpSpPr/>
          <p:nvPr/>
        </p:nvGrpSpPr>
        <p:grpSpPr>
          <a:xfrm>
            <a:off x="10177560" y="-3844800"/>
            <a:ext cx="6056640" cy="5244840"/>
            <a:chOff x="10177560" y="-3844800"/>
            <a:chExt cx="6056640" cy="5244840"/>
          </a:xfrm>
        </p:grpSpPr>
        <p:sp>
          <p:nvSpPr>
            <p:cNvPr id="151" name="Freeform 3"/>
            <p:cNvSpPr/>
            <p:nvPr/>
          </p:nvSpPr>
          <p:spPr>
            <a:xfrm>
              <a:off x="10177560" y="-3844800"/>
              <a:ext cx="6056640" cy="5244840"/>
            </a:xfrm>
            <a:custGeom>
              <a:avLst/>
              <a:gdLst>
                <a:gd name="textAreaLeft" fmla="*/ 0 w 6056640"/>
                <a:gd name="textAreaRight" fmla="*/ 6058080 w 6056640"/>
                <a:gd name="textAreaTop" fmla="*/ 0 h 5244840"/>
                <a:gd name="textAreaBottom" fmla="*/ 5246280 h 5244840"/>
              </a:gdLst>
              <a:ahLst/>
              <a:cxnLst/>
              <a:rect l="textAreaLeft" t="textAreaTop" r="textAreaRight" b="textAreaBottom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solidFill>
              <a:srgbClr val="80B32F"/>
            </a:solidFill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52" name="Group 4"/>
          <p:cNvGrpSpPr/>
          <p:nvPr/>
        </p:nvGrpSpPr>
        <p:grpSpPr>
          <a:xfrm>
            <a:off x="14907960" y="9462240"/>
            <a:ext cx="5927040" cy="5510160"/>
            <a:chOff x="14907960" y="9462240"/>
            <a:chExt cx="5927040" cy="5510160"/>
          </a:xfrm>
        </p:grpSpPr>
        <p:sp>
          <p:nvSpPr>
            <p:cNvPr id="153" name="Freeform 5"/>
            <p:cNvSpPr/>
            <p:nvPr/>
          </p:nvSpPr>
          <p:spPr>
            <a:xfrm>
              <a:off x="14907960" y="9879120"/>
              <a:ext cx="5927040" cy="5093280"/>
            </a:xfrm>
            <a:custGeom>
              <a:avLst/>
              <a:gdLst>
                <a:gd name="textAreaLeft" fmla="*/ 0 w 5927040"/>
                <a:gd name="textAreaRight" fmla="*/ 5928480 w 5927040"/>
                <a:gd name="textAreaTop" fmla="*/ 0 h 5093280"/>
                <a:gd name="textAreaBottom" fmla="*/ 5094720 h 509328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80B3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4" name="TextBox 6"/>
            <p:cNvSpPr/>
            <p:nvPr/>
          </p:nvSpPr>
          <p:spPr>
            <a:xfrm>
              <a:off x="15741360" y="9462240"/>
              <a:ext cx="4259520" cy="5510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hu-H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grpSp>
        <p:nvGrpSpPr>
          <p:cNvPr id="155" name="Group 7"/>
          <p:cNvGrpSpPr/>
          <p:nvPr/>
        </p:nvGrpSpPr>
        <p:grpSpPr>
          <a:xfrm>
            <a:off x="379440" y="398520"/>
            <a:ext cx="4208760" cy="6417720"/>
            <a:chOff x="379440" y="398520"/>
            <a:chExt cx="4208760" cy="6417720"/>
          </a:xfrm>
        </p:grpSpPr>
        <p:sp>
          <p:nvSpPr>
            <p:cNvPr id="156" name="Freeform 8"/>
            <p:cNvSpPr/>
            <p:nvPr/>
          </p:nvSpPr>
          <p:spPr>
            <a:xfrm>
              <a:off x="379440" y="398520"/>
              <a:ext cx="4208760" cy="6417720"/>
            </a:xfrm>
            <a:custGeom>
              <a:avLst/>
              <a:gdLst>
                <a:gd name="textAreaLeft" fmla="*/ 0 w 4208760"/>
                <a:gd name="textAreaRight" fmla="*/ 4210200 w 4208760"/>
                <a:gd name="textAreaTop" fmla="*/ 0 h 6417720"/>
                <a:gd name="textAreaBottom" fmla="*/ 6419160 h 6417720"/>
              </a:gdLst>
              <a:ahLst/>
              <a:cxnLst/>
              <a:rect l="textAreaLeft" t="textAreaTop" r="textAreaRight" b="textAreaBottom"/>
              <a:pathLst>
                <a:path w="3585346" h="5466286">
                  <a:moveTo>
                    <a:pt x="3421516" y="0"/>
                  </a:moveTo>
                  <a:lnTo>
                    <a:pt x="0" y="0"/>
                  </a:lnTo>
                  <a:lnTo>
                    <a:pt x="0" y="5466286"/>
                  </a:lnTo>
                  <a:lnTo>
                    <a:pt x="76200" y="5466286"/>
                  </a:lnTo>
                  <a:lnTo>
                    <a:pt x="76200" y="76200"/>
                  </a:lnTo>
                  <a:lnTo>
                    <a:pt x="3585346" y="76200"/>
                  </a:lnTo>
                  <a:lnTo>
                    <a:pt x="3585346" y="0"/>
                  </a:lnTo>
                  <a:close/>
                </a:path>
              </a:pathLst>
            </a:custGeom>
            <a:solidFill>
              <a:srgbClr val="43497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57" name="Group 12"/>
          <p:cNvGrpSpPr/>
          <p:nvPr/>
        </p:nvGrpSpPr>
        <p:grpSpPr>
          <a:xfrm>
            <a:off x="14849280" y="4096800"/>
            <a:ext cx="5927040" cy="5510160"/>
            <a:chOff x="14849280" y="4096800"/>
            <a:chExt cx="5927040" cy="5510160"/>
          </a:xfrm>
        </p:grpSpPr>
        <p:sp>
          <p:nvSpPr>
            <p:cNvPr id="158" name="Freeform 13"/>
            <p:cNvSpPr/>
            <p:nvPr/>
          </p:nvSpPr>
          <p:spPr>
            <a:xfrm>
              <a:off x="14849280" y="4513680"/>
              <a:ext cx="5927040" cy="5093280"/>
            </a:xfrm>
            <a:custGeom>
              <a:avLst/>
              <a:gdLst>
                <a:gd name="textAreaLeft" fmla="*/ 0 w 5927040"/>
                <a:gd name="textAreaRight" fmla="*/ 5928480 w 5927040"/>
                <a:gd name="textAreaTop" fmla="*/ 0 h 5093280"/>
                <a:gd name="textAreaBottom" fmla="*/ 5094720 h 509328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9" name="TextBox 14"/>
            <p:cNvSpPr/>
            <p:nvPr/>
          </p:nvSpPr>
          <p:spPr>
            <a:xfrm>
              <a:off x="15683040" y="4096800"/>
              <a:ext cx="4259520" cy="5510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hu-H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160" name="Freeform 15"/>
          <p:cNvSpPr/>
          <p:nvPr/>
        </p:nvSpPr>
        <p:spPr>
          <a:xfrm>
            <a:off x="15748560" y="5914080"/>
            <a:ext cx="2187000" cy="1618200"/>
          </a:xfrm>
          <a:custGeom>
            <a:avLst/>
            <a:gdLst>
              <a:gd name="textAreaLeft" fmla="*/ 0 w 2187000"/>
              <a:gd name="textAreaRight" fmla="*/ 2188440 w 2187000"/>
              <a:gd name="textAreaTop" fmla="*/ 0 h 1618200"/>
              <a:gd name="textAreaBottom" fmla="*/ 1619640 h 1618200"/>
            </a:gdLst>
            <a:ahLst/>
            <a:cxnLst/>
            <a:rect l="textAreaLeft" t="textAreaTop" r="textAreaRight" b="textAreaBottom"/>
            <a:pathLst>
              <a:path w="2188435" h="1619674">
                <a:moveTo>
                  <a:pt x="0" y="0"/>
                </a:moveTo>
                <a:lnTo>
                  <a:pt x="2188434" y="0"/>
                </a:lnTo>
                <a:lnTo>
                  <a:pt x="2188434" y="1619674"/>
                </a:lnTo>
                <a:lnTo>
                  <a:pt x="0" y="161967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hu-H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161" name="Group 17"/>
          <p:cNvGrpSpPr/>
          <p:nvPr/>
        </p:nvGrpSpPr>
        <p:grpSpPr>
          <a:xfrm>
            <a:off x="-1309320" y="9411840"/>
            <a:ext cx="10814760" cy="4881960"/>
            <a:chOff x="-1309320" y="9411840"/>
            <a:chExt cx="10814760" cy="4881960"/>
          </a:xfrm>
        </p:grpSpPr>
        <p:sp>
          <p:nvSpPr>
            <p:cNvPr id="162" name="Freeform 18"/>
            <p:cNvSpPr/>
            <p:nvPr/>
          </p:nvSpPr>
          <p:spPr>
            <a:xfrm>
              <a:off x="-1309320" y="9780840"/>
              <a:ext cx="10814760" cy="4512600"/>
            </a:xfrm>
            <a:custGeom>
              <a:avLst/>
              <a:gdLst>
                <a:gd name="textAreaLeft" fmla="*/ 0 w 10814760"/>
                <a:gd name="textAreaRight" fmla="*/ 10816200 w 10814760"/>
                <a:gd name="textAreaTop" fmla="*/ 0 h 4512600"/>
                <a:gd name="textAreaBottom" fmla="*/ 4514040 h 4512600"/>
              </a:gdLst>
              <a:ahLst/>
              <a:cxnLst/>
              <a:rect l="textAreaLeft" t="textAreaTop" r="textAreaRight" b="textAreaBottom"/>
              <a:pathLst>
                <a:path w="1673625" h="698500">
                  <a:moveTo>
                    <a:pt x="1673625" y="349250"/>
                  </a:moveTo>
                  <a:lnTo>
                    <a:pt x="1470425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470425" y="0"/>
                  </a:lnTo>
                  <a:lnTo>
                    <a:pt x="1673625" y="349250"/>
                  </a:lnTo>
                  <a:close/>
                </a:path>
              </a:pathLst>
            </a:custGeom>
            <a:solidFill>
              <a:srgbClr val="80B3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3" name="TextBox 19"/>
            <p:cNvSpPr/>
            <p:nvPr/>
          </p:nvSpPr>
          <p:spPr>
            <a:xfrm>
              <a:off x="-570600" y="9411840"/>
              <a:ext cx="9337320" cy="4881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hu-H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164" name="TextBox 20"/>
          <p:cNvSpPr/>
          <p:nvPr/>
        </p:nvSpPr>
        <p:spPr>
          <a:xfrm>
            <a:off x="379440" y="9793440"/>
            <a:ext cx="7581600" cy="39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3078"/>
              </a:lnSpc>
            </a:pPr>
            <a:r>
              <a:rPr lang="hu-HU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https://www.kormanyhivatalok.hu/kormanyhivatalok/baranya</a:t>
            </a:r>
            <a:endParaRPr lang="hu-HU" sz="2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5" name="Group 9"/>
          <p:cNvGrpSpPr/>
          <p:nvPr/>
        </p:nvGrpSpPr>
        <p:grpSpPr>
          <a:xfrm>
            <a:off x="14907960" y="-1003320"/>
            <a:ext cx="6056640" cy="5244840"/>
            <a:chOff x="14907960" y="-1003320"/>
            <a:chExt cx="6056640" cy="5244840"/>
          </a:xfrm>
        </p:grpSpPr>
        <p:sp>
          <p:nvSpPr>
            <p:cNvPr id="166" name="Freeform 10"/>
            <p:cNvSpPr/>
            <p:nvPr/>
          </p:nvSpPr>
          <p:spPr>
            <a:xfrm>
              <a:off x="14907960" y="-1003320"/>
              <a:ext cx="6056640" cy="5244840"/>
            </a:xfrm>
            <a:custGeom>
              <a:avLst/>
              <a:gdLst>
                <a:gd name="textAreaLeft" fmla="*/ 0 w 6056640"/>
                <a:gd name="textAreaRight" fmla="*/ 6058080 w 6056640"/>
                <a:gd name="textAreaTop" fmla="*/ 0 h 5244840"/>
                <a:gd name="textAreaBottom" fmla="*/ 5246280 h 5244840"/>
              </a:gdLst>
              <a:ahLst/>
              <a:cxnLst/>
              <a:rect l="textAreaLeft" t="textAreaTop" r="textAreaRight" b="textAreaBottom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67" name="TextBox 16"/>
          <p:cNvSpPr/>
          <p:nvPr/>
        </p:nvSpPr>
        <p:spPr>
          <a:xfrm>
            <a:off x="700200" y="663480"/>
            <a:ext cx="10675440" cy="4547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hu-HU" sz="2400" b="1" u="sng" strike="noStrike" spc="-1" dirty="0">
                <a:solidFill>
                  <a:srgbClr val="17375E"/>
                </a:solidFill>
                <a:uFillTx/>
                <a:latin typeface="Arial Bold"/>
                <a:ea typeface="DejaVu Sans"/>
              </a:rPr>
              <a:t>Képzési jegyzék és változásai</a:t>
            </a: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1" name="Táblázat 40">
            <a:extLst>
              <a:ext uri="{FF2B5EF4-FFF2-40B4-BE49-F238E27FC236}">
                <a16:creationId xmlns:a16="http://schemas.microsoft.com/office/drawing/2014/main" id="{A9111B72-5A3C-59A2-0802-26F7999F2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982529"/>
              </p:ext>
            </p:extLst>
          </p:nvPr>
        </p:nvGraphicFramePr>
        <p:xfrm>
          <a:off x="672528" y="1378730"/>
          <a:ext cx="4630627" cy="8135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109">
                  <a:extLst>
                    <a:ext uri="{9D8B030D-6E8A-4147-A177-3AD203B41FA5}">
                      <a16:colId xmlns:a16="http://schemas.microsoft.com/office/drawing/2014/main" val="985735399"/>
                    </a:ext>
                  </a:extLst>
                </a:gridCol>
                <a:gridCol w="3852518">
                  <a:extLst>
                    <a:ext uri="{9D8B030D-6E8A-4147-A177-3AD203B41FA5}">
                      <a16:colId xmlns:a16="http://schemas.microsoft.com/office/drawing/2014/main" val="3598477959"/>
                    </a:ext>
                  </a:extLst>
                </a:gridCol>
              </a:tblGrid>
              <a:tr h="392505"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„C” kategóriás jogosítvány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130124"/>
                  </a:ext>
                </a:extLst>
              </a:tr>
              <a:tr h="392505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„C” kategóriás </a:t>
                      </a:r>
                      <a:r>
                        <a:rPr lang="hu-HU" dirty="0" err="1">
                          <a:solidFill>
                            <a:schemeClr val="tx1"/>
                          </a:solidFill>
                        </a:rPr>
                        <a:t>jogosítvány+GKI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427340"/>
                  </a:ext>
                </a:extLst>
              </a:tr>
              <a:tr h="392505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„C”+”E” kategóriás jogosítvány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737620"/>
                  </a:ext>
                </a:extLst>
              </a:tr>
              <a:tr h="392505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„C”+”E” kategóriás </a:t>
                      </a:r>
                      <a:r>
                        <a:rPr lang="hu-HU" dirty="0" err="1">
                          <a:solidFill>
                            <a:schemeClr val="tx1"/>
                          </a:solidFill>
                        </a:rPr>
                        <a:t>jogosítvány+GKI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979815"/>
                  </a:ext>
                </a:extLst>
              </a:tr>
              <a:tr h="392505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Angol alapfok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9259"/>
                  </a:ext>
                </a:extLst>
              </a:tr>
              <a:tr h="392505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Angol középfok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085054"/>
                  </a:ext>
                </a:extLst>
              </a:tr>
              <a:tr h="392505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Csőhálózat szerelő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928349"/>
                  </a:ext>
                </a:extLst>
              </a:tr>
              <a:tr h="392505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Élelmiszer-eladó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305792"/>
                  </a:ext>
                </a:extLst>
              </a:tr>
              <a:tr h="392505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Épület,- és szerkezet lakatos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016188"/>
                  </a:ext>
                </a:extLst>
              </a:tr>
              <a:tr h="392505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Fémipari gyártás előkészítő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183142"/>
                  </a:ext>
                </a:extLst>
              </a:tr>
              <a:tr h="677474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Fogyóelektródás </a:t>
                      </a:r>
                      <a:r>
                        <a:rPr lang="hu-HU" dirty="0" err="1">
                          <a:solidFill>
                            <a:schemeClr val="tx1"/>
                          </a:solidFill>
                        </a:rPr>
                        <a:t>védőgázas</a:t>
                      </a:r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 ívhegesztő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96086"/>
                  </a:ext>
                </a:extLst>
              </a:tr>
              <a:tr h="392505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Gázhegesztő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788558"/>
                  </a:ext>
                </a:extLst>
              </a:tr>
              <a:tr h="392505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Gépi és CNC forgácsoló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186043"/>
                  </a:ext>
                </a:extLst>
              </a:tr>
              <a:tr h="392505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Junior rendszerüzemeltető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723233"/>
                  </a:ext>
                </a:extLst>
              </a:tr>
              <a:tr h="392505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Képzett segédápoló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628812"/>
                  </a:ext>
                </a:extLst>
              </a:tr>
              <a:tr h="392505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Német alapfok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531549"/>
                  </a:ext>
                </a:extLst>
              </a:tr>
              <a:tr h="392505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Német középfok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65513"/>
                  </a:ext>
                </a:extLst>
              </a:tr>
              <a:tr h="392505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Sütő,- és cukrászipari szakember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132815"/>
                  </a:ext>
                </a:extLst>
              </a:tr>
              <a:tr h="392505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Szakácssegéd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715013"/>
                  </a:ext>
                </a:extLst>
              </a:tr>
              <a:tr h="392505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Számítógépes adatrögzítő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774901"/>
                  </a:ext>
                </a:extLst>
              </a:tr>
            </a:tbl>
          </a:graphicData>
        </a:graphic>
      </p:graphicFrame>
      <p:graphicFrame>
        <p:nvGraphicFramePr>
          <p:cNvPr id="42" name="Táblázat 41">
            <a:extLst>
              <a:ext uri="{FF2B5EF4-FFF2-40B4-BE49-F238E27FC236}">
                <a16:creationId xmlns:a16="http://schemas.microsoft.com/office/drawing/2014/main" id="{E3AD700E-681B-02BB-6009-4B114F0A4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994172"/>
              </p:ext>
            </p:extLst>
          </p:nvPr>
        </p:nvGraphicFramePr>
        <p:xfrm>
          <a:off x="5596243" y="1398153"/>
          <a:ext cx="4827494" cy="8156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985735399"/>
                    </a:ext>
                  </a:extLst>
                </a:gridCol>
                <a:gridCol w="4141694">
                  <a:extLst>
                    <a:ext uri="{9D8B030D-6E8A-4147-A177-3AD203B41FA5}">
                      <a16:colId xmlns:a16="http://schemas.microsoft.com/office/drawing/2014/main" val="3598477959"/>
                    </a:ext>
                  </a:extLst>
                </a:gridCol>
              </a:tblGrid>
              <a:tr h="385275"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21.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Textiltermék összeállító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130124"/>
                  </a:ext>
                </a:extLst>
              </a:tr>
              <a:tr h="385275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Vezetőüléses targonca vezetői képzés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427340"/>
                  </a:ext>
                </a:extLst>
              </a:tr>
              <a:tr h="385275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Vezetőállásos targonca kezelői képzés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737620"/>
                  </a:ext>
                </a:extLst>
              </a:tr>
              <a:tr h="354696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Villamosipari előkészítő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979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Villanyszerelő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9259"/>
                  </a:ext>
                </a:extLst>
              </a:tr>
              <a:tr h="385275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Személy,- és vagyonőr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085054"/>
                  </a:ext>
                </a:extLst>
              </a:tr>
              <a:tr h="286772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strike="noStrike" dirty="0">
                          <a:solidFill>
                            <a:schemeClr val="tx1"/>
                          </a:solidFill>
                        </a:rPr>
                        <a:t>Dajka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928349"/>
                  </a:ext>
                </a:extLst>
              </a:tr>
              <a:tr h="385275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„D” kategóriás jogosítvány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305792"/>
                  </a:ext>
                </a:extLst>
              </a:tr>
              <a:tr h="385275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„D” kategóriás </a:t>
                      </a:r>
                      <a:r>
                        <a:rPr lang="hu-HU" b="0" dirty="0" err="1">
                          <a:solidFill>
                            <a:schemeClr val="tx1"/>
                          </a:solidFill>
                        </a:rPr>
                        <a:t>jogosítvány+GKI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016188"/>
                  </a:ext>
                </a:extLst>
              </a:tr>
              <a:tr h="639591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rgbClr val="008080"/>
                          </a:solidFill>
                        </a:rPr>
                        <a:t>30.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>
                          <a:solidFill>
                            <a:srgbClr val="008080"/>
                          </a:solidFill>
                        </a:rPr>
                        <a:t>Gépkezelői (</a:t>
                      </a:r>
                      <a:r>
                        <a:rPr lang="hu-HU" dirty="0" err="1">
                          <a:solidFill>
                            <a:srgbClr val="008080"/>
                          </a:solidFill>
                        </a:rPr>
                        <a:t>targonavezető</a:t>
                      </a:r>
                      <a:r>
                        <a:rPr lang="hu-HU" dirty="0">
                          <a:solidFill>
                            <a:srgbClr val="008080"/>
                          </a:solidFill>
                        </a:rPr>
                        <a:t>) </a:t>
                      </a:r>
                      <a:r>
                        <a:rPr lang="hu-HU" dirty="0" err="1">
                          <a:solidFill>
                            <a:srgbClr val="008080"/>
                          </a:solidFill>
                        </a:rPr>
                        <a:t>jogosítvány+raktáros</a:t>
                      </a:r>
                      <a:endParaRPr lang="hu-HU" dirty="0">
                        <a:solidFill>
                          <a:srgbClr val="00808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183142"/>
                  </a:ext>
                </a:extLst>
              </a:tr>
              <a:tr h="385275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rgbClr val="008080"/>
                          </a:solidFill>
                        </a:rPr>
                        <a:t>31.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rgbClr val="008080"/>
                          </a:solidFill>
                        </a:rPr>
                        <a:t>Betegkísérő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96086"/>
                  </a:ext>
                </a:extLst>
              </a:tr>
              <a:tr h="385275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rgbClr val="008080"/>
                          </a:solidFill>
                        </a:rPr>
                        <a:t>32.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rgbClr val="008080"/>
                          </a:solidFill>
                        </a:rPr>
                        <a:t>Pincérsegéd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788558"/>
                  </a:ext>
                </a:extLst>
              </a:tr>
              <a:tr h="385275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rgbClr val="008080"/>
                          </a:solidFill>
                        </a:rPr>
                        <a:t>33.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rgbClr val="008080"/>
                          </a:solidFill>
                        </a:rPr>
                        <a:t>Raktáros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186043"/>
                  </a:ext>
                </a:extLst>
              </a:tr>
              <a:tr h="385275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rgbClr val="008080"/>
                          </a:solidFill>
                        </a:rPr>
                        <a:t>34.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rgbClr val="008080"/>
                          </a:solidFill>
                        </a:rPr>
                        <a:t>Gyorséttermi eladó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723233"/>
                  </a:ext>
                </a:extLst>
              </a:tr>
              <a:tr h="385275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rgbClr val="008080"/>
                          </a:solidFill>
                        </a:rPr>
                        <a:t>35.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rgbClr val="008080"/>
                          </a:solidFill>
                        </a:rPr>
                        <a:t>Gyümölcstermesztő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628812"/>
                  </a:ext>
                </a:extLst>
              </a:tr>
              <a:tr h="385275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rgbClr val="008080"/>
                          </a:solidFill>
                        </a:rPr>
                        <a:t>36.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0" dirty="0">
                          <a:solidFill>
                            <a:srgbClr val="008080"/>
                          </a:solidFill>
                        </a:rPr>
                        <a:t>Grafikus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531549"/>
                  </a:ext>
                </a:extLst>
              </a:tr>
              <a:tr h="385275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rgbClr val="008080"/>
                          </a:solidFill>
                        </a:rPr>
                        <a:t>37.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rgbClr val="008080"/>
                          </a:solidFill>
                        </a:rPr>
                        <a:t>Kőműves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65513"/>
                  </a:ext>
                </a:extLst>
              </a:tr>
              <a:tr h="385275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rgbClr val="008080"/>
                          </a:solidFill>
                        </a:rPr>
                        <a:t>38.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rgbClr val="008080"/>
                          </a:solidFill>
                        </a:rPr>
                        <a:t>Logisztikus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132815"/>
                  </a:ext>
                </a:extLst>
              </a:tr>
              <a:tr h="385275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rgbClr val="008080"/>
                          </a:solidFill>
                        </a:rPr>
                        <a:t>39.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rgbClr val="008080"/>
                          </a:solidFill>
                        </a:rPr>
                        <a:t>Töltőállomás kezelő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715013"/>
                  </a:ext>
                </a:extLst>
              </a:tr>
              <a:tr h="639591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rgbClr val="008080"/>
                          </a:solidFill>
                        </a:rPr>
                        <a:t>40.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rgbClr val="008080"/>
                          </a:solidFill>
                        </a:rPr>
                        <a:t>Traktoralapú univerzális földmunkagép kezelő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774901"/>
                  </a:ext>
                </a:extLst>
              </a:tr>
            </a:tbl>
          </a:graphicData>
        </a:graphic>
      </p:graphicFrame>
      <p:graphicFrame>
        <p:nvGraphicFramePr>
          <p:cNvPr id="43" name="Táblázat 42">
            <a:extLst>
              <a:ext uri="{FF2B5EF4-FFF2-40B4-BE49-F238E27FC236}">
                <a16:creationId xmlns:a16="http://schemas.microsoft.com/office/drawing/2014/main" id="{CED1712F-FA7E-1C60-E44B-632FB8498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24152"/>
              </p:ext>
            </p:extLst>
          </p:nvPr>
        </p:nvGraphicFramePr>
        <p:xfrm>
          <a:off x="10648439" y="1744647"/>
          <a:ext cx="4259521" cy="2982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433">
                  <a:extLst>
                    <a:ext uri="{9D8B030D-6E8A-4147-A177-3AD203B41FA5}">
                      <a16:colId xmlns:a16="http://schemas.microsoft.com/office/drawing/2014/main" val="3980943469"/>
                    </a:ext>
                  </a:extLst>
                </a:gridCol>
                <a:gridCol w="3712088">
                  <a:extLst>
                    <a:ext uri="{9D8B030D-6E8A-4147-A177-3AD203B41FA5}">
                      <a16:colId xmlns:a16="http://schemas.microsoft.com/office/drawing/2014/main" val="1888791332"/>
                    </a:ext>
                  </a:extLst>
                </a:gridCol>
              </a:tblGrid>
              <a:tr h="426005"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rgbClr val="008080"/>
                          </a:solidFill>
                        </a:rPr>
                        <a:t>41.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rgbClr val="008080"/>
                          </a:solidFill>
                        </a:rPr>
                        <a:t>Vegyipari rendszerkezelő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279911"/>
                  </a:ext>
                </a:extLst>
              </a:tr>
              <a:tr h="426005"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rgbClr val="008080"/>
                          </a:solidFill>
                        </a:rPr>
                        <a:t>42.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rgbClr val="008080"/>
                          </a:solidFill>
                        </a:rPr>
                        <a:t>Higiénés intézményi takarító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384115"/>
                  </a:ext>
                </a:extLst>
              </a:tr>
              <a:tr h="426005"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rgbClr val="008080"/>
                          </a:solidFill>
                        </a:rPr>
                        <a:t>43.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0" dirty="0">
                          <a:solidFill>
                            <a:srgbClr val="008080"/>
                          </a:solidFill>
                        </a:rPr>
                        <a:t>Aranykalászos gazda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165465"/>
                  </a:ext>
                </a:extLst>
              </a:tr>
              <a:tr h="426005"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rgbClr val="008080"/>
                          </a:solidFill>
                        </a:rPr>
                        <a:t>44.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0" dirty="0">
                          <a:solidFill>
                            <a:srgbClr val="008080"/>
                          </a:solidFill>
                        </a:rPr>
                        <a:t>Zöldségtermesztő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45566"/>
                  </a:ext>
                </a:extLst>
              </a:tr>
              <a:tr h="426005"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rgbClr val="008080"/>
                          </a:solidFill>
                        </a:rPr>
                        <a:t>45.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0" dirty="0">
                          <a:solidFill>
                            <a:srgbClr val="008080"/>
                          </a:solidFill>
                        </a:rPr>
                        <a:t>Burkoló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349830"/>
                  </a:ext>
                </a:extLst>
              </a:tr>
              <a:tr h="426005"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rgbClr val="008080"/>
                          </a:solidFill>
                        </a:rPr>
                        <a:t>46.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0" dirty="0">
                          <a:solidFill>
                            <a:srgbClr val="008080"/>
                          </a:solidFill>
                        </a:rPr>
                        <a:t>Falazó kőműves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722244"/>
                  </a:ext>
                </a:extLst>
              </a:tr>
              <a:tr h="426005"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rgbClr val="008080"/>
                          </a:solidFill>
                        </a:rPr>
                        <a:t>47.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0" dirty="0">
                          <a:solidFill>
                            <a:srgbClr val="008080"/>
                          </a:solidFill>
                        </a:rPr>
                        <a:t>Pénzügyi és számviteli ügyintéző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574823"/>
                  </a:ext>
                </a:extLst>
              </a:tr>
            </a:tbl>
          </a:graphicData>
        </a:graphic>
      </p:graphicFrame>
      <p:sp>
        <p:nvSpPr>
          <p:cNvPr id="45" name="Szövegdoboz 44">
            <a:extLst>
              <a:ext uri="{FF2B5EF4-FFF2-40B4-BE49-F238E27FC236}">
                <a16:creationId xmlns:a16="http://schemas.microsoft.com/office/drawing/2014/main" id="{AFDB9D17-076A-0309-B08D-309D32A759A4}"/>
              </a:ext>
            </a:extLst>
          </p:cNvPr>
          <p:cNvSpPr txBox="1"/>
          <p:nvPr/>
        </p:nvSpPr>
        <p:spPr>
          <a:xfrm>
            <a:off x="10507914" y="7770725"/>
            <a:ext cx="46891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dirty="0"/>
              <a:t>1.-29. sorszámig: 2025.04.01-től hatályos jegyzék</a:t>
            </a:r>
          </a:p>
          <a:p>
            <a:pPr algn="ctr"/>
            <a:endParaRPr lang="hu-HU" b="0" dirty="0">
              <a:solidFill>
                <a:srgbClr val="FF0000"/>
              </a:solidFill>
              <a:highlight>
                <a:srgbClr val="808080"/>
              </a:highlight>
            </a:endParaRPr>
          </a:p>
          <a:p>
            <a:pPr algn="ctr"/>
            <a:r>
              <a:rPr lang="hu-HU" dirty="0">
                <a:solidFill>
                  <a:srgbClr val="008080"/>
                </a:solidFill>
              </a:rPr>
              <a:t>1.-47. sorszámig: 2026.04.01-től érvényes, jelenleg hatályos jegyzék (dajka kivételével)</a:t>
            </a:r>
            <a:endParaRPr lang="hu-HU" b="0" dirty="0">
              <a:solidFill>
                <a:srgbClr val="008080"/>
              </a:solidFill>
            </a:endParaRPr>
          </a:p>
          <a:p>
            <a:pPr algn="ctr"/>
            <a:endParaRPr lang="hu-HU" b="0" dirty="0">
              <a:solidFill>
                <a:schemeClr val="tx1"/>
              </a:solidFill>
              <a:highlight>
                <a:srgbClr val="80808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roup 2"/>
          <p:cNvGrpSpPr/>
          <p:nvPr/>
        </p:nvGrpSpPr>
        <p:grpSpPr>
          <a:xfrm>
            <a:off x="10177560" y="-3844800"/>
            <a:ext cx="6056640" cy="5244840"/>
            <a:chOff x="10177560" y="-3844800"/>
            <a:chExt cx="6056640" cy="5244840"/>
          </a:xfrm>
        </p:grpSpPr>
        <p:sp>
          <p:nvSpPr>
            <p:cNvPr id="190" name="Freeform 3"/>
            <p:cNvSpPr/>
            <p:nvPr/>
          </p:nvSpPr>
          <p:spPr>
            <a:xfrm>
              <a:off x="10177560" y="-3844800"/>
              <a:ext cx="6056640" cy="5244840"/>
            </a:xfrm>
            <a:custGeom>
              <a:avLst/>
              <a:gdLst>
                <a:gd name="textAreaLeft" fmla="*/ 0 w 6056640"/>
                <a:gd name="textAreaRight" fmla="*/ 6058080 w 6056640"/>
                <a:gd name="textAreaTop" fmla="*/ 0 h 5244840"/>
                <a:gd name="textAreaBottom" fmla="*/ 5246280 h 5244840"/>
              </a:gdLst>
              <a:ahLst/>
              <a:cxnLst/>
              <a:rect l="textAreaLeft" t="textAreaTop" r="textAreaRight" b="textAreaBottom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solidFill>
              <a:srgbClr val="80B32F"/>
            </a:solidFill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91" name="Group 4"/>
          <p:cNvGrpSpPr/>
          <p:nvPr/>
        </p:nvGrpSpPr>
        <p:grpSpPr>
          <a:xfrm>
            <a:off x="14907960" y="9462240"/>
            <a:ext cx="5927040" cy="5510160"/>
            <a:chOff x="14907960" y="9462240"/>
            <a:chExt cx="5927040" cy="5510160"/>
          </a:xfrm>
        </p:grpSpPr>
        <p:sp>
          <p:nvSpPr>
            <p:cNvPr id="192" name="Freeform 5"/>
            <p:cNvSpPr/>
            <p:nvPr/>
          </p:nvSpPr>
          <p:spPr>
            <a:xfrm>
              <a:off x="14907960" y="9879120"/>
              <a:ext cx="5927040" cy="5093280"/>
            </a:xfrm>
            <a:custGeom>
              <a:avLst/>
              <a:gdLst>
                <a:gd name="textAreaLeft" fmla="*/ 0 w 5927040"/>
                <a:gd name="textAreaRight" fmla="*/ 5928480 w 5927040"/>
                <a:gd name="textAreaTop" fmla="*/ 0 h 5093280"/>
                <a:gd name="textAreaBottom" fmla="*/ 5094720 h 509328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80B3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3" name="TextBox 6"/>
            <p:cNvSpPr/>
            <p:nvPr/>
          </p:nvSpPr>
          <p:spPr>
            <a:xfrm>
              <a:off x="15741360" y="9462240"/>
              <a:ext cx="4259520" cy="5510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hu-H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grpSp>
        <p:nvGrpSpPr>
          <p:cNvPr id="194" name="Group 7"/>
          <p:cNvGrpSpPr/>
          <p:nvPr/>
        </p:nvGrpSpPr>
        <p:grpSpPr>
          <a:xfrm>
            <a:off x="379440" y="398520"/>
            <a:ext cx="4208760" cy="6417720"/>
            <a:chOff x="379440" y="398520"/>
            <a:chExt cx="4208760" cy="6417720"/>
          </a:xfrm>
        </p:grpSpPr>
        <p:sp>
          <p:nvSpPr>
            <p:cNvPr id="195" name="Freeform 8"/>
            <p:cNvSpPr/>
            <p:nvPr/>
          </p:nvSpPr>
          <p:spPr>
            <a:xfrm>
              <a:off x="379440" y="398520"/>
              <a:ext cx="4208760" cy="6417720"/>
            </a:xfrm>
            <a:custGeom>
              <a:avLst/>
              <a:gdLst>
                <a:gd name="textAreaLeft" fmla="*/ 0 w 4208760"/>
                <a:gd name="textAreaRight" fmla="*/ 4210200 w 4208760"/>
                <a:gd name="textAreaTop" fmla="*/ 0 h 6417720"/>
                <a:gd name="textAreaBottom" fmla="*/ 6419160 h 6417720"/>
              </a:gdLst>
              <a:ahLst/>
              <a:cxnLst/>
              <a:rect l="textAreaLeft" t="textAreaTop" r="textAreaRight" b="textAreaBottom"/>
              <a:pathLst>
                <a:path w="3585346" h="5466286">
                  <a:moveTo>
                    <a:pt x="3421516" y="0"/>
                  </a:moveTo>
                  <a:lnTo>
                    <a:pt x="0" y="0"/>
                  </a:lnTo>
                  <a:lnTo>
                    <a:pt x="0" y="5466286"/>
                  </a:lnTo>
                  <a:lnTo>
                    <a:pt x="76200" y="5466286"/>
                  </a:lnTo>
                  <a:lnTo>
                    <a:pt x="76200" y="76200"/>
                  </a:lnTo>
                  <a:lnTo>
                    <a:pt x="3585346" y="76200"/>
                  </a:lnTo>
                  <a:lnTo>
                    <a:pt x="3585346" y="0"/>
                  </a:lnTo>
                  <a:close/>
                </a:path>
              </a:pathLst>
            </a:custGeom>
            <a:solidFill>
              <a:srgbClr val="43497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96" name="Group 12"/>
          <p:cNvGrpSpPr/>
          <p:nvPr/>
        </p:nvGrpSpPr>
        <p:grpSpPr>
          <a:xfrm>
            <a:off x="14849280" y="4096800"/>
            <a:ext cx="5927040" cy="5510160"/>
            <a:chOff x="14849280" y="4096800"/>
            <a:chExt cx="5927040" cy="5510160"/>
          </a:xfrm>
        </p:grpSpPr>
        <p:sp>
          <p:nvSpPr>
            <p:cNvPr id="197" name="Freeform 13"/>
            <p:cNvSpPr/>
            <p:nvPr/>
          </p:nvSpPr>
          <p:spPr>
            <a:xfrm>
              <a:off x="14849280" y="4513680"/>
              <a:ext cx="5927040" cy="5093280"/>
            </a:xfrm>
            <a:custGeom>
              <a:avLst/>
              <a:gdLst>
                <a:gd name="textAreaLeft" fmla="*/ 0 w 5927040"/>
                <a:gd name="textAreaRight" fmla="*/ 5928480 w 5927040"/>
                <a:gd name="textAreaTop" fmla="*/ 0 h 5093280"/>
                <a:gd name="textAreaBottom" fmla="*/ 5094720 h 509328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8" name="TextBox 14"/>
            <p:cNvSpPr/>
            <p:nvPr/>
          </p:nvSpPr>
          <p:spPr>
            <a:xfrm>
              <a:off x="15683040" y="4096800"/>
              <a:ext cx="4259520" cy="5510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hu-H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199" name="Freeform 15"/>
          <p:cNvSpPr/>
          <p:nvPr/>
        </p:nvSpPr>
        <p:spPr>
          <a:xfrm>
            <a:off x="15748560" y="5914080"/>
            <a:ext cx="2187000" cy="1618200"/>
          </a:xfrm>
          <a:custGeom>
            <a:avLst/>
            <a:gdLst>
              <a:gd name="textAreaLeft" fmla="*/ 0 w 2187000"/>
              <a:gd name="textAreaRight" fmla="*/ 2188440 w 2187000"/>
              <a:gd name="textAreaTop" fmla="*/ 0 h 1618200"/>
              <a:gd name="textAreaBottom" fmla="*/ 1619640 h 1618200"/>
            </a:gdLst>
            <a:ahLst/>
            <a:cxnLst/>
            <a:rect l="textAreaLeft" t="textAreaTop" r="textAreaRight" b="textAreaBottom"/>
            <a:pathLst>
              <a:path w="2188435" h="1619674">
                <a:moveTo>
                  <a:pt x="0" y="0"/>
                </a:moveTo>
                <a:lnTo>
                  <a:pt x="2188434" y="0"/>
                </a:lnTo>
                <a:lnTo>
                  <a:pt x="2188434" y="1619674"/>
                </a:lnTo>
                <a:lnTo>
                  <a:pt x="0" y="161967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hu-H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200" name="Group 17"/>
          <p:cNvGrpSpPr/>
          <p:nvPr/>
        </p:nvGrpSpPr>
        <p:grpSpPr>
          <a:xfrm>
            <a:off x="-1309320" y="9411840"/>
            <a:ext cx="10814760" cy="4881960"/>
            <a:chOff x="-1309320" y="9411840"/>
            <a:chExt cx="10814760" cy="4881960"/>
          </a:xfrm>
        </p:grpSpPr>
        <p:sp>
          <p:nvSpPr>
            <p:cNvPr id="201" name="Freeform 18"/>
            <p:cNvSpPr/>
            <p:nvPr/>
          </p:nvSpPr>
          <p:spPr>
            <a:xfrm>
              <a:off x="-1309320" y="9780840"/>
              <a:ext cx="10814760" cy="4512600"/>
            </a:xfrm>
            <a:custGeom>
              <a:avLst/>
              <a:gdLst>
                <a:gd name="textAreaLeft" fmla="*/ 0 w 10814760"/>
                <a:gd name="textAreaRight" fmla="*/ 10816200 w 10814760"/>
                <a:gd name="textAreaTop" fmla="*/ 0 h 4512600"/>
                <a:gd name="textAreaBottom" fmla="*/ 4514040 h 4512600"/>
              </a:gdLst>
              <a:ahLst/>
              <a:cxnLst/>
              <a:rect l="textAreaLeft" t="textAreaTop" r="textAreaRight" b="textAreaBottom"/>
              <a:pathLst>
                <a:path w="1673625" h="698500">
                  <a:moveTo>
                    <a:pt x="1673625" y="349250"/>
                  </a:moveTo>
                  <a:lnTo>
                    <a:pt x="1470425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470425" y="0"/>
                  </a:lnTo>
                  <a:lnTo>
                    <a:pt x="1673625" y="349250"/>
                  </a:lnTo>
                  <a:close/>
                </a:path>
              </a:pathLst>
            </a:custGeom>
            <a:solidFill>
              <a:srgbClr val="80B3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2" name="TextBox 19"/>
            <p:cNvSpPr/>
            <p:nvPr/>
          </p:nvSpPr>
          <p:spPr>
            <a:xfrm>
              <a:off x="-570600" y="9411840"/>
              <a:ext cx="9337320" cy="4881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hu-H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203" name="TextBox 20"/>
          <p:cNvSpPr/>
          <p:nvPr/>
        </p:nvSpPr>
        <p:spPr>
          <a:xfrm>
            <a:off x="379440" y="9793440"/>
            <a:ext cx="7581600" cy="39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3078"/>
              </a:lnSpc>
            </a:pPr>
            <a:r>
              <a:rPr lang="hu-HU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https://www.kormanyhivatalok.hu/kormanyhivatalok/baranya</a:t>
            </a:r>
            <a:endParaRPr lang="hu-HU" sz="2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04" name="Group 9"/>
          <p:cNvGrpSpPr/>
          <p:nvPr/>
        </p:nvGrpSpPr>
        <p:grpSpPr>
          <a:xfrm>
            <a:off x="14907960" y="-1003320"/>
            <a:ext cx="6056640" cy="5244840"/>
            <a:chOff x="14907960" y="-1003320"/>
            <a:chExt cx="6056640" cy="5244840"/>
          </a:xfrm>
        </p:grpSpPr>
        <p:sp>
          <p:nvSpPr>
            <p:cNvPr id="205" name="Freeform 10"/>
            <p:cNvSpPr/>
            <p:nvPr/>
          </p:nvSpPr>
          <p:spPr>
            <a:xfrm>
              <a:off x="14907960" y="-1003320"/>
              <a:ext cx="6056640" cy="5244840"/>
            </a:xfrm>
            <a:custGeom>
              <a:avLst/>
              <a:gdLst>
                <a:gd name="textAreaLeft" fmla="*/ 0 w 6056640"/>
                <a:gd name="textAreaRight" fmla="*/ 6058080 w 6056640"/>
                <a:gd name="textAreaTop" fmla="*/ 0 h 5244840"/>
                <a:gd name="textAreaBottom" fmla="*/ 5246280 h 5244840"/>
              </a:gdLst>
              <a:ahLst/>
              <a:cxnLst/>
              <a:rect l="textAreaLeft" t="textAreaTop" r="textAreaRight" b="textAreaBottom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06" name="TextBox 16"/>
          <p:cNvSpPr/>
          <p:nvPr/>
        </p:nvSpPr>
        <p:spPr>
          <a:xfrm>
            <a:off x="700200" y="663480"/>
            <a:ext cx="10675440" cy="6855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6420"/>
              </a:lnSpc>
            </a:pPr>
            <a:r>
              <a:rPr lang="hu-HU" sz="2400" b="1" u="sng" strike="noStrike" spc="-1" dirty="0">
                <a:solidFill>
                  <a:srgbClr val="17375E"/>
                </a:solidFill>
                <a:uFillTx/>
                <a:latin typeface="Arial Bold"/>
                <a:ea typeface="DejaVu Sans"/>
              </a:rPr>
              <a:t>Projekt </a:t>
            </a:r>
            <a:r>
              <a:rPr lang="hu-HU" sz="2400" b="1" u="sng" strike="noStrike" spc="-1" dirty="0" err="1">
                <a:solidFill>
                  <a:srgbClr val="17375E"/>
                </a:solidFill>
                <a:uFillTx/>
                <a:latin typeface="Arial Bold"/>
                <a:ea typeface="DejaVu Sans"/>
              </a:rPr>
              <a:t>kommunikácó</a:t>
            </a:r>
            <a:r>
              <a:rPr lang="hu-HU" sz="2400" b="1" u="sng" strike="noStrike" spc="-1" dirty="0">
                <a:solidFill>
                  <a:srgbClr val="17375E"/>
                </a:solidFill>
                <a:uFillTx/>
                <a:latin typeface="Arial Bold"/>
                <a:ea typeface="DejaVu Sans"/>
              </a:rPr>
              <a:t>, marketing tevékenység</a:t>
            </a: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TextBox 11"/>
          <p:cNvSpPr/>
          <p:nvPr/>
        </p:nvSpPr>
        <p:spPr>
          <a:xfrm>
            <a:off x="860602" y="1934813"/>
            <a:ext cx="8644837" cy="59093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endParaRPr lang="hu-HU" sz="2400" b="0" strike="noStrike" spc="-1" dirty="0">
              <a:solidFill>
                <a:srgbClr val="17375E"/>
              </a:solidFill>
              <a:latin typeface="Arial Bold"/>
              <a:ea typeface="DejaVu Sans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endParaRPr lang="hu-HU" sz="2400" spc="-1" dirty="0">
              <a:solidFill>
                <a:srgbClr val="17375E"/>
              </a:solidFill>
              <a:latin typeface="Arial Bold"/>
              <a:ea typeface="DejaVu Sans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hu-HU" sz="2400" b="0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Facebook megjelenések új képzések indulásáról</a:t>
            </a:r>
            <a:endParaRPr lang="hu-HU" sz="24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</a:pP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hu-HU" sz="2400" b="0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Szórólapok terjesztése (Foglalkoztatási osztályok, Paktum iroda, MMSZE segítségével), melyen a programmal kapcsolatos legfontosabb információk és elérhetőségek megtalálhatók</a:t>
            </a: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endParaRPr lang="hu-HU" sz="2400" spc="-1" dirty="0">
              <a:solidFill>
                <a:srgbClr val="17375E"/>
              </a:solidFill>
              <a:latin typeface="Arial Bold"/>
              <a:ea typeface="DejaVu Sans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hu-HU" sz="2400" spc="-1" dirty="0">
                <a:solidFill>
                  <a:srgbClr val="17375E"/>
                </a:solidFill>
                <a:latin typeface="Arial Bold"/>
                <a:ea typeface="DejaVu Sans"/>
              </a:rPr>
              <a:t>Hirdetés megjelenés az Új Dunántúli Naplóban a mobilitási támogatás elérhetőségéről</a:t>
            </a: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endParaRPr lang="hu-HU" sz="2400" spc="-1" dirty="0">
              <a:solidFill>
                <a:srgbClr val="17375E"/>
              </a:solidFill>
              <a:latin typeface="Arial Bold"/>
              <a:ea typeface="DejaVu Sans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hu-HU" sz="2400" spc="-1" dirty="0">
                <a:solidFill>
                  <a:srgbClr val="17375E"/>
                </a:solidFill>
                <a:latin typeface="Arial Bold"/>
                <a:ea typeface="DejaVu Sans"/>
              </a:rPr>
              <a:t>Online PR cikk megjelenése a bama.hu hírportálon, valamint PR cikk az Új Dunántúli Naplóban a projekt népszerűsítése érdekében</a:t>
            </a:r>
          </a:p>
          <a:p>
            <a:pPr algn="just">
              <a:lnSpc>
                <a:spcPct val="100000"/>
              </a:lnSpc>
            </a:pP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D6E46ABA-859C-D4D7-882C-E27BF4173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9438" y="1597723"/>
            <a:ext cx="3677163" cy="81831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roup 10"/>
          <p:cNvGrpSpPr/>
          <p:nvPr/>
        </p:nvGrpSpPr>
        <p:grpSpPr>
          <a:xfrm>
            <a:off x="10177560" y="-3844800"/>
            <a:ext cx="6056640" cy="5244840"/>
            <a:chOff x="10177560" y="-3844800"/>
            <a:chExt cx="6056640" cy="5244840"/>
          </a:xfrm>
        </p:grpSpPr>
        <p:sp>
          <p:nvSpPr>
            <p:cNvPr id="211" name="Freeform 14"/>
            <p:cNvSpPr/>
            <p:nvPr/>
          </p:nvSpPr>
          <p:spPr>
            <a:xfrm>
              <a:off x="10177560" y="-3844800"/>
              <a:ext cx="6056640" cy="5244840"/>
            </a:xfrm>
            <a:custGeom>
              <a:avLst/>
              <a:gdLst>
                <a:gd name="textAreaLeft" fmla="*/ 0 w 6056640"/>
                <a:gd name="textAreaRight" fmla="*/ 6058080 w 6056640"/>
                <a:gd name="textAreaTop" fmla="*/ 0 h 5244840"/>
                <a:gd name="textAreaBottom" fmla="*/ 5246280 h 5244840"/>
              </a:gdLst>
              <a:ahLst/>
              <a:cxnLst/>
              <a:rect l="textAreaLeft" t="textAreaTop" r="textAreaRight" b="textAreaBottom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solidFill>
              <a:srgbClr val="80B32F"/>
            </a:solidFill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12" name="Group 13"/>
          <p:cNvGrpSpPr/>
          <p:nvPr/>
        </p:nvGrpSpPr>
        <p:grpSpPr>
          <a:xfrm>
            <a:off x="14907960" y="9462240"/>
            <a:ext cx="5927040" cy="5510160"/>
            <a:chOff x="14907960" y="9462240"/>
            <a:chExt cx="5927040" cy="5510160"/>
          </a:xfrm>
        </p:grpSpPr>
        <p:sp>
          <p:nvSpPr>
            <p:cNvPr id="213" name="Freeform 16"/>
            <p:cNvSpPr/>
            <p:nvPr/>
          </p:nvSpPr>
          <p:spPr>
            <a:xfrm>
              <a:off x="14907960" y="9879120"/>
              <a:ext cx="5927040" cy="5093280"/>
            </a:xfrm>
            <a:custGeom>
              <a:avLst/>
              <a:gdLst>
                <a:gd name="textAreaLeft" fmla="*/ 0 w 5927040"/>
                <a:gd name="textAreaRight" fmla="*/ 5928480 w 5927040"/>
                <a:gd name="textAreaTop" fmla="*/ 0 h 5093280"/>
                <a:gd name="textAreaBottom" fmla="*/ 5094720 h 509328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80B3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4" name="TextBox 8"/>
            <p:cNvSpPr/>
            <p:nvPr/>
          </p:nvSpPr>
          <p:spPr>
            <a:xfrm>
              <a:off x="15741360" y="9462240"/>
              <a:ext cx="4259520" cy="5510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grpSp>
        <p:nvGrpSpPr>
          <p:cNvPr id="215" name="Group 15"/>
          <p:cNvGrpSpPr/>
          <p:nvPr/>
        </p:nvGrpSpPr>
        <p:grpSpPr>
          <a:xfrm>
            <a:off x="379440" y="398520"/>
            <a:ext cx="4208760" cy="6417720"/>
            <a:chOff x="379440" y="398520"/>
            <a:chExt cx="4208760" cy="6417720"/>
          </a:xfrm>
        </p:grpSpPr>
        <p:sp>
          <p:nvSpPr>
            <p:cNvPr id="216" name="Freeform 23"/>
            <p:cNvSpPr/>
            <p:nvPr/>
          </p:nvSpPr>
          <p:spPr>
            <a:xfrm>
              <a:off x="379440" y="398520"/>
              <a:ext cx="4208760" cy="6417720"/>
            </a:xfrm>
            <a:custGeom>
              <a:avLst/>
              <a:gdLst>
                <a:gd name="textAreaLeft" fmla="*/ 0 w 4208760"/>
                <a:gd name="textAreaRight" fmla="*/ 4210200 w 4208760"/>
                <a:gd name="textAreaTop" fmla="*/ 0 h 6417720"/>
                <a:gd name="textAreaBottom" fmla="*/ 6419160 h 6417720"/>
              </a:gdLst>
              <a:ahLst/>
              <a:cxnLst/>
              <a:rect l="textAreaLeft" t="textAreaTop" r="textAreaRight" b="textAreaBottom"/>
              <a:pathLst>
                <a:path w="3585346" h="5466286">
                  <a:moveTo>
                    <a:pt x="3421516" y="0"/>
                  </a:moveTo>
                  <a:lnTo>
                    <a:pt x="0" y="0"/>
                  </a:lnTo>
                  <a:lnTo>
                    <a:pt x="0" y="5466286"/>
                  </a:lnTo>
                  <a:lnTo>
                    <a:pt x="76200" y="5466286"/>
                  </a:lnTo>
                  <a:lnTo>
                    <a:pt x="76200" y="76200"/>
                  </a:lnTo>
                  <a:lnTo>
                    <a:pt x="3585346" y="76200"/>
                  </a:lnTo>
                  <a:lnTo>
                    <a:pt x="3585346" y="0"/>
                  </a:lnTo>
                  <a:close/>
                </a:path>
              </a:pathLst>
            </a:custGeom>
            <a:solidFill>
              <a:srgbClr val="43497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17" name="TextBox 9"/>
          <p:cNvSpPr/>
          <p:nvPr/>
        </p:nvSpPr>
        <p:spPr>
          <a:xfrm>
            <a:off x="700200" y="2619732"/>
            <a:ext cx="13960800" cy="25237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hu-HU" sz="2400" b="1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- GINOP_Plusz-3.1.1-23 A munkaerő kínálat bővítése és fejlesztése</a:t>
            </a:r>
          </a:p>
          <a:p>
            <a:r>
              <a:rPr lang="hu-HU" sz="2000" spc="-1" dirty="0">
                <a:solidFill>
                  <a:srgbClr val="17375E"/>
                </a:solidFill>
                <a:latin typeface="Arial Bold"/>
                <a:ea typeface="DejaVu Sans"/>
              </a:rPr>
              <a:t>Célja: 30-65 év közötti álláskeresők és inaktívak, kiemelten a munkaerőpiaci szempontból hátrányos helyzetű csoportok, az őket foglalkoztató munkáltatók, valamint a közfoglalkoztatásból való kilépésre felkészített munkavállalók támogatása</a:t>
            </a:r>
          </a:p>
          <a:p>
            <a:r>
              <a:rPr lang="hu-HU" sz="2000" spc="-1" dirty="0">
                <a:solidFill>
                  <a:srgbClr val="17375E"/>
                </a:solidFill>
                <a:latin typeface="Arial Bold"/>
                <a:ea typeface="DejaVu Sans"/>
              </a:rPr>
              <a:t>Keretösszeg: 175,67 Mrd Ft (országosan), 8 Mrd 55,7 millió Ft (Baranya vármegyében)</a:t>
            </a:r>
          </a:p>
          <a:p>
            <a:pPr algn="just">
              <a:lnSpc>
                <a:spcPct val="100000"/>
              </a:lnSpc>
            </a:pPr>
            <a:r>
              <a:rPr lang="hu-HU" sz="2000" spc="-1" dirty="0">
                <a:solidFill>
                  <a:srgbClr val="17375E"/>
                </a:solidFill>
                <a:latin typeface="Arial Bold"/>
                <a:ea typeface="DejaVu Sans"/>
              </a:rPr>
              <a:t>Támogatási elemek: Bértámogatás, Mobilitási támogatások (lakhatási, utazási), Álláskeresést ösztönző juttatás képzéshez, Foglalkoztatást elősegítő szolgáltatások ideje alatt nyújtható pénzbeli juttatás</a:t>
            </a:r>
          </a:p>
          <a:p>
            <a:pPr algn="just">
              <a:lnSpc>
                <a:spcPct val="100000"/>
              </a:lnSpc>
            </a:pPr>
            <a:r>
              <a:rPr lang="hu-HU" sz="2000" spc="-1" dirty="0">
                <a:solidFill>
                  <a:srgbClr val="17375E"/>
                </a:solidFill>
                <a:latin typeface="Arial Bold"/>
                <a:ea typeface="DejaVu Sans"/>
              </a:rPr>
              <a:t>Projekt megvalósítási időszak: 2023.12.01 – 2029.08.31</a:t>
            </a:r>
          </a:p>
          <a:p>
            <a:pPr algn="just">
              <a:lnSpc>
                <a:spcPct val="100000"/>
              </a:lnSpc>
            </a:pPr>
            <a:endParaRPr lang="hu-H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18" name="Group 19"/>
          <p:cNvGrpSpPr/>
          <p:nvPr/>
        </p:nvGrpSpPr>
        <p:grpSpPr>
          <a:xfrm>
            <a:off x="14849280" y="4096800"/>
            <a:ext cx="5927040" cy="5510160"/>
            <a:chOff x="14849280" y="4096800"/>
            <a:chExt cx="5927040" cy="5510160"/>
          </a:xfrm>
        </p:grpSpPr>
        <p:sp>
          <p:nvSpPr>
            <p:cNvPr id="219" name="Freeform 25"/>
            <p:cNvSpPr/>
            <p:nvPr/>
          </p:nvSpPr>
          <p:spPr>
            <a:xfrm>
              <a:off x="14849280" y="4513680"/>
              <a:ext cx="5927040" cy="5093280"/>
            </a:xfrm>
            <a:custGeom>
              <a:avLst/>
              <a:gdLst>
                <a:gd name="textAreaLeft" fmla="*/ 0 w 5927040"/>
                <a:gd name="textAreaRight" fmla="*/ 5928480 w 5927040"/>
                <a:gd name="textAreaTop" fmla="*/ 0 h 5093280"/>
                <a:gd name="textAreaBottom" fmla="*/ 5094720 h 509328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0" name="TextBox 12"/>
            <p:cNvSpPr/>
            <p:nvPr/>
          </p:nvSpPr>
          <p:spPr>
            <a:xfrm>
              <a:off x="15683040" y="4096800"/>
              <a:ext cx="4259520" cy="5510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221" name="Freeform 26"/>
          <p:cNvSpPr/>
          <p:nvPr/>
        </p:nvSpPr>
        <p:spPr>
          <a:xfrm>
            <a:off x="15748560" y="5914080"/>
            <a:ext cx="2187000" cy="1618200"/>
          </a:xfrm>
          <a:custGeom>
            <a:avLst/>
            <a:gdLst>
              <a:gd name="textAreaLeft" fmla="*/ 0 w 2187000"/>
              <a:gd name="textAreaRight" fmla="*/ 2188440 w 2187000"/>
              <a:gd name="textAreaTop" fmla="*/ 0 h 1618200"/>
              <a:gd name="textAreaBottom" fmla="*/ 1619640 h 1618200"/>
            </a:gdLst>
            <a:ahLst/>
            <a:cxnLst/>
            <a:rect l="textAreaLeft" t="textAreaTop" r="textAreaRight" b="textAreaBottom"/>
            <a:pathLst>
              <a:path w="2188435" h="1619674">
                <a:moveTo>
                  <a:pt x="0" y="0"/>
                </a:moveTo>
                <a:lnTo>
                  <a:pt x="2188434" y="0"/>
                </a:lnTo>
                <a:lnTo>
                  <a:pt x="2188434" y="1619674"/>
                </a:lnTo>
                <a:lnTo>
                  <a:pt x="0" y="161967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hu-H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2" name="TextBox 15"/>
          <p:cNvSpPr/>
          <p:nvPr/>
        </p:nvSpPr>
        <p:spPr>
          <a:xfrm>
            <a:off x="700200" y="663480"/>
            <a:ext cx="10675440" cy="6855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6420"/>
              </a:lnSpc>
            </a:pPr>
            <a:r>
              <a:rPr lang="cs-CZ" sz="2400" b="1" u="sng" strike="noStrike" spc="-1" dirty="0">
                <a:solidFill>
                  <a:srgbClr val="17375E"/>
                </a:solidFill>
                <a:uFillTx/>
                <a:latin typeface="Arial Bold"/>
                <a:ea typeface="DejaVu Sans"/>
              </a:rPr>
              <a:t>BAVKH által megvalósított projektek a Paktumon kívül I.</a:t>
            </a: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23" name="Group 22"/>
          <p:cNvGrpSpPr/>
          <p:nvPr/>
        </p:nvGrpSpPr>
        <p:grpSpPr>
          <a:xfrm>
            <a:off x="-1309320" y="9411840"/>
            <a:ext cx="10814760" cy="4881960"/>
            <a:chOff x="-1309320" y="9411840"/>
            <a:chExt cx="10814760" cy="4881960"/>
          </a:xfrm>
        </p:grpSpPr>
        <p:sp>
          <p:nvSpPr>
            <p:cNvPr id="224" name="Freeform 27"/>
            <p:cNvSpPr/>
            <p:nvPr/>
          </p:nvSpPr>
          <p:spPr>
            <a:xfrm>
              <a:off x="-1309320" y="9780840"/>
              <a:ext cx="10814760" cy="4512600"/>
            </a:xfrm>
            <a:custGeom>
              <a:avLst/>
              <a:gdLst>
                <a:gd name="textAreaLeft" fmla="*/ 0 w 10814760"/>
                <a:gd name="textAreaRight" fmla="*/ 10816200 w 10814760"/>
                <a:gd name="textAreaTop" fmla="*/ 0 h 4512600"/>
                <a:gd name="textAreaBottom" fmla="*/ 4514040 h 4512600"/>
              </a:gdLst>
              <a:ahLst/>
              <a:cxnLst/>
              <a:rect l="textAreaLeft" t="textAreaTop" r="textAreaRight" b="textAreaBottom"/>
              <a:pathLst>
                <a:path w="1673625" h="698500">
                  <a:moveTo>
                    <a:pt x="1673625" y="349250"/>
                  </a:moveTo>
                  <a:lnTo>
                    <a:pt x="1470425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470425" y="0"/>
                  </a:lnTo>
                  <a:lnTo>
                    <a:pt x="1673625" y="349250"/>
                  </a:lnTo>
                  <a:close/>
                </a:path>
              </a:pathLst>
            </a:custGeom>
            <a:solidFill>
              <a:srgbClr val="80B3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5" name="TextBox 17"/>
            <p:cNvSpPr/>
            <p:nvPr/>
          </p:nvSpPr>
          <p:spPr>
            <a:xfrm>
              <a:off x="-570600" y="9411840"/>
              <a:ext cx="9337320" cy="4881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226" name="TextBox 18"/>
          <p:cNvSpPr/>
          <p:nvPr/>
        </p:nvSpPr>
        <p:spPr>
          <a:xfrm>
            <a:off x="379440" y="9793440"/>
            <a:ext cx="7581600" cy="39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3078"/>
              </a:lnSpc>
            </a:pPr>
            <a:r>
              <a:rPr lang="hu-HU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https://www.kormanyhivatalok.hu/kormanyhivatalok/baranya</a:t>
            </a:r>
            <a:endParaRPr lang="hu-HU" sz="2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27" name="Group 24"/>
          <p:cNvGrpSpPr/>
          <p:nvPr/>
        </p:nvGrpSpPr>
        <p:grpSpPr>
          <a:xfrm>
            <a:off x="14907960" y="-1003320"/>
            <a:ext cx="6056640" cy="5244840"/>
            <a:chOff x="14907960" y="-1003320"/>
            <a:chExt cx="6056640" cy="5244840"/>
          </a:xfrm>
        </p:grpSpPr>
        <p:sp>
          <p:nvSpPr>
            <p:cNvPr id="228" name="Freeform 28"/>
            <p:cNvSpPr/>
            <p:nvPr/>
          </p:nvSpPr>
          <p:spPr>
            <a:xfrm>
              <a:off x="14907960" y="-1003320"/>
              <a:ext cx="6056640" cy="5244840"/>
            </a:xfrm>
            <a:custGeom>
              <a:avLst/>
              <a:gdLst>
                <a:gd name="textAreaLeft" fmla="*/ 0 w 6056640"/>
                <a:gd name="textAreaRight" fmla="*/ 6058080 w 6056640"/>
                <a:gd name="textAreaTop" fmla="*/ 0 h 5244840"/>
                <a:gd name="textAreaBottom" fmla="*/ 5246280 h 5244840"/>
              </a:gdLst>
              <a:ahLst/>
              <a:cxnLst/>
              <a:rect l="textAreaLeft" t="textAreaTop" r="textAreaRight" b="textAreaBottom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hu-H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" name="TextBox 9">
            <a:extLst>
              <a:ext uri="{FF2B5EF4-FFF2-40B4-BE49-F238E27FC236}">
                <a16:creationId xmlns:a16="http://schemas.microsoft.com/office/drawing/2014/main" id="{D3905772-69DE-BAE7-3FFB-5E6A9E9D80D0}"/>
              </a:ext>
            </a:extLst>
          </p:cNvPr>
          <p:cNvSpPr/>
          <p:nvPr/>
        </p:nvSpPr>
        <p:spPr>
          <a:xfrm>
            <a:off x="700200" y="5302440"/>
            <a:ext cx="13809960" cy="28315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just">
              <a:lnSpc>
                <a:spcPct val="100000"/>
              </a:lnSpc>
            </a:pPr>
            <a:endParaRPr lang="hu-H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hu-H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hu-HU" sz="2400" b="1" strike="noStrike" spc="-1" dirty="0">
                <a:solidFill>
                  <a:srgbClr val="17375E"/>
                </a:solidFill>
                <a:latin typeface="Arial Bold"/>
                <a:ea typeface="DejaVu Sans"/>
              </a:rPr>
              <a:t>- GINOP_Plusz-4.1.1-23 Ifjúsági Garancia Plusz</a:t>
            </a:r>
          </a:p>
          <a:p>
            <a:pPr algn="just">
              <a:lnSpc>
                <a:spcPct val="100000"/>
              </a:lnSpc>
            </a:pPr>
            <a:r>
              <a:rPr lang="hu-HU" sz="2000" spc="-1" dirty="0">
                <a:solidFill>
                  <a:srgbClr val="17375E"/>
                </a:solidFill>
                <a:latin typeface="Arial Bold"/>
                <a:ea typeface="DejaVu Sans"/>
              </a:rPr>
              <a:t>Célja: 15-30 év közötti fiatalok munkaerőpiaci helyzetének javítása</a:t>
            </a:r>
          </a:p>
          <a:p>
            <a:pPr algn="just">
              <a:lnSpc>
                <a:spcPct val="100000"/>
              </a:lnSpc>
            </a:pPr>
            <a:r>
              <a:rPr lang="hu-HU" sz="2000" spc="-1" dirty="0">
                <a:solidFill>
                  <a:srgbClr val="17375E"/>
                </a:solidFill>
                <a:latin typeface="Arial Bold"/>
                <a:ea typeface="DejaVu Sans"/>
              </a:rPr>
              <a:t>Keretösszeg: 208 Mrd Ft (országosan), 9,9 Mrd Ft (Baranya vármegyében)</a:t>
            </a:r>
          </a:p>
          <a:p>
            <a:pPr algn="just">
              <a:lnSpc>
                <a:spcPct val="100000"/>
              </a:lnSpc>
            </a:pPr>
            <a:r>
              <a:rPr lang="hu-HU" sz="2000" spc="-1" dirty="0">
                <a:solidFill>
                  <a:srgbClr val="17375E"/>
                </a:solidFill>
                <a:latin typeface="Arial Bold"/>
                <a:ea typeface="DejaVu Sans"/>
              </a:rPr>
              <a:t>Támogatási elemek: Foglalkoztatást elősegítő szolgáltatások, Bértámogatás, Mobilitási támogatások (lakhatási, utazási), Munkaerőpiaci alkalmazkodás támogatása</a:t>
            </a:r>
          </a:p>
          <a:p>
            <a:pPr algn="just">
              <a:lnSpc>
                <a:spcPct val="100000"/>
              </a:lnSpc>
            </a:pPr>
            <a:r>
              <a:rPr lang="hu-HU" sz="2000" spc="-1" dirty="0">
                <a:solidFill>
                  <a:srgbClr val="17375E"/>
                </a:solidFill>
                <a:latin typeface="Arial Bold"/>
                <a:ea typeface="DejaVu Sans"/>
              </a:rPr>
              <a:t>Projekt megvalósítási időszak: 2023.10.01 – 2029.08.31</a:t>
            </a:r>
          </a:p>
          <a:p>
            <a:pPr algn="just">
              <a:lnSpc>
                <a:spcPct val="100000"/>
              </a:lnSpc>
            </a:pPr>
            <a:endParaRPr lang="hu-H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1728</TotalTime>
  <Words>1189</Words>
  <Application>Microsoft Office PowerPoint</Application>
  <PresentationFormat>Egyéni</PresentationFormat>
  <Paragraphs>246</Paragraphs>
  <Slides>11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8" baseType="lpstr">
      <vt:lpstr>Arial</vt:lpstr>
      <vt:lpstr>Arial Bold</vt:lpstr>
      <vt:lpstr>Calibri</vt:lpstr>
      <vt:lpstr>StarSymbol</vt:lpstr>
      <vt:lpstr>Times New Roman</vt:lpstr>
      <vt:lpstr>Wingdings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BAVKH mintaoldalak</dc:title>
  <dc:subject/>
  <dc:creator>Hegedüs Szilárd Balázs</dc:creator>
  <dc:description/>
  <cp:lastModifiedBy>bamkhlicensz@baranya.gov.hu</cp:lastModifiedBy>
  <cp:revision>68</cp:revision>
  <dcterms:created xsi:type="dcterms:W3CDTF">2006-08-16T00:00:00Z</dcterms:created>
  <dcterms:modified xsi:type="dcterms:W3CDTF">2026-03-09T07:55:08Z</dcterms:modified>
  <dc:identifier>DAFxtGjHXjM</dc:identifier>
  <dc:language>hu-HU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11</vt:i4>
  </property>
  <property fmtid="{D5CDD505-2E9C-101B-9397-08002B2CF9AE}" pid="3" name="PresentationFormat">
    <vt:lpwstr>Egyéni</vt:lpwstr>
  </property>
  <property fmtid="{D5CDD505-2E9C-101B-9397-08002B2CF9AE}" pid="4" name="Slides">
    <vt:i4>13</vt:i4>
  </property>
</Properties>
</file>